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63" r:id="rId2"/>
    <p:sldId id="431" r:id="rId3"/>
    <p:sldId id="432" r:id="rId4"/>
    <p:sldId id="268" r:id="rId5"/>
    <p:sldId id="276" r:id="rId6"/>
    <p:sldId id="260" r:id="rId7"/>
    <p:sldId id="269" r:id="rId8"/>
    <p:sldId id="270" r:id="rId9"/>
    <p:sldId id="262" r:id="rId10"/>
    <p:sldId id="423" r:id="rId11"/>
    <p:sldId id="267" r:id="rId12"/>
  </p:sldIdLst>
  <p:sldSz cx="12192000" cy="6858000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0" userDrawn="1">
          <p15:clr>
            <a:srgbClr val="A4A3A4"/>
          </p15:clr>
        </p15:guide>
        <p15:guide id="2" pos="7446" userDrawn="1">
          <p15:clr>
            <a:srgbClr val="A4A3A4"/>
          </p15:clr>
        </p15:guide>
        <p15:guide id="3" pos="6992" userDrawn="1">
          <p15:clr>
            <a:srgbClr val="A4A3A4"/>
          </p15:clr>
        </p15:guide>
        <p15:guide id="4" pos="74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9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600" y="102"/>
      </p:cViewPr>
      <p:guideLst>
        <p:guide orient="horz" pos="1090"/>
        <p:guide pos="7446"/>
        <p:guide pos="6992"/>
        <p:guide pos="74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082" y="0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B5B39409-265D-4442-A244-E5F6FD227DC2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226"/>
            <a:ext cx="2950529" cy="497523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082" y="9440226"/>
            <a:ext cx="2950529" cy="497523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C8B46C84-7458-4FF4-9EA4-750B6A81C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6819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B8A030-AF96-4B25-BD12-AD1DA030FA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0413798-5A11-49D9-8E2C-F01CC7C798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327F1C-E1A7-407F-A92A-EBC9B2DC0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F4CB692-1D11-4A79-80F5-BDF87A00C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0D82F8B-F92D-4508-9AE9-DB007384F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3303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9606DA-A8A5-43CC-A7FD-3306FFC07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FD76490-CE0E-4D27-81BA-88DB1FDFFF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7E748E-5C87-44FB-9967-AE59E68FA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35FB0D1-5D70-4B6A-9985-4510D458E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80ADFB8-27AE-4162-A892-F76F29B16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513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FA4FDA-FEBF-41DC-821B-9F5037E2C3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871FD14-2367-46C5-B0A1-E0C5E68501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E50EA9B-9E23-49CC-8CBD-1117DCBE9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14BF430-B81A-4E9C-AF1F-D5883FB18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4285CF0-C12F-4C32-BCD7-4324B995B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1058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3097749-504B-4746-92F7-2C74FBEE0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687B6DD-71F7-43E3-A68F-C521001E3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10F6B1-1E58-4231-9FD7-B4BBE8875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F9E44B7-BDC2-448C-BE5F-11AECEA8B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74A731-6711-45C7-9A27-5032CE96F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7252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C8FE55-BBFA-47DB-AA55-BA2D5F50B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F0E21D1-F19E-4EA4-AC34-5773186A5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E60A4C7-485D-4221-A929-802C90C7D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01729AB-47E0-472F-BB8F-F82AF6E38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223D111-8EF7-4481-8678-531D21061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4116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EA493C-EAA5-4EF5-8A68-A546D85BD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5F3CC9-39F9-4773-9493-E68BFFD934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B729AE2-E5E2-4C4E-8CBA-4134D7A19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47397B0-AA9F-405F-B0D4-99FDCE6FC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F36F84D-83EB-4C77-83C4-2F96C130A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C420EB-1E87-49AE-9FED-D74560679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28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C57E7B-FAD0-45B6-A9F8-4B7BE117C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5E64BF7-AC40-48E7-B14F-E1453F68B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C71FD56-1D56-478B-8B98-311E100BFA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C4CAF68-4188-46DC-A5A7-DE96674D93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F12AF56-6072-452E-918B-EF73DF31F1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BA42E6F-F1EC-4A0D-B673-D39BF3B94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49035F6-A7E9-4BC5-B528-D7D29D3FC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6F30601-C4A1-496A-92A7-8E28FF107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50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EB5FB2-079D-4493-A33A-25B674F1A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4973FEE-E840-41DA-A21B-5408404CC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569F874-B68E-4150-9928-00E31A79A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94302E3-B32A-4A3F-8C77-74C69ED97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586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34503342-151C-46D6-813B-2E5C8C25E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F79C2FD-2106-4F8F-AED9-ED670F904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5360662-C917-473A-84E9-C2399F68D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6287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8D810D3-8C8C-4329-BF77-65D47C9F9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862BFC0-3D16-4890-A563-917C75DC8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E8A8FE0-6B80-4A02-AEB0-783A097C7D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4B42D20-AD31-4579-8AE3-2BE8960E8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BE8682B-BDB8-4BD3-925E-D98DBD0A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2F527DB-EC58-4771-8CA5-D51D5AA36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49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3753966-7793-41B0-A8A4-6C747BF1E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B240B50-962A-42C4-BB08-BAF32FB986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8E4108E-1687-46D3-9A29-17827B36A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5E903F3-07DA-44F4-A791-A584BD345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A1512C8-4034-4BB0-AB16-34EB0B9A3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C75F95-D246-408F-90EE-2E0A4B371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233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5631DE8-886C-43FC-8564-0B7C1CD5A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569E1A7-C9E2-4B8E-9074-90BA1D40D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C9CFFBB-80E8-4F72-8200-771899589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0A067-763E-4DEA-A1D9-D3A13F495500}" type="datetimeFigureOut">
              <a:rPr lang="ko-KR" altLang="en-US" smtClean="0"/>
              <a:t>2025-03-05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8A5C2F1-E559-4288-B00E-AD44C2DCBB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F4626BB-6C3E-4E3C-BEFA-A3B632A09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CFBFF-FA62-4012-ADDD-883CB4DA5E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839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1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744840" y="4985497"/>
            <a:ext cx="1189428" cy="429768"/>
          </a:xfrm>
          <a:prstGeom prst="rect">
            <a:avLst/>
          </a:prstGeom>
          <a:solidFill>
            <a:srgbClr val="00A1D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기업명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3744840" y="5479273"/>
            <a:ext cx="1189428" cy="429768"/>
          </a:xfrm>
          <a:prstGeom prst="rect">
            <a:avLst/>
          </a:prstGeom>
          <a:solidFill>
            <a:srgbClr val="00A1D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4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프로젝트명</a:t>
            </a:r>
            <a:endParaRPr kumimoji="1"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006712" y="4985497"/>
            <a:ext cx="3417002" cy="429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006712" y="5479273"/>
            <a:ext cx="3417002" cy="429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</p:txBody>
      </p:sp>
      <p:sp>
        <p:nvSpPr>
          <p:cNvPr id="15" name="텍스트 상자 14"/>
          <p:cNvSpPr txBox="1"/>
          <p:nvPr/>
        </p:nvSpPr>
        <p:spPr>
          <a:xfrm>
            <a:off x="0" y="2039037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 sz="2400" b="1" dirty="0">
                <a:solidFill>
                  <a:schemeClr val="bg1"/>
                </a:solidFill>
                <a:latin typeface="맑은 고딕"/>
                <a:ea typeface="맑은 고딕"/>
                <a:cs typeface="SeoulNamsan EB" charset="-127"/>
              </a:rPr>
              <a:t>2025 SBA X </a:t>
            </a:r>
            <a:r>
              <a:rPr kumimoji="1" lang="ko-KR" altLang="en-US" sz="2400" b="1" dirty="0" err="1">
                <a:solidFill>
                  <a:schemeClr val="bg1"/>
                </a:solidFill>
                <a:latin typeface="맑은 고딕"/>
                <a:ea typeface="맑은 고딕"/>
                <a:cs typeface="SeoulNamsan EB" charset="-127"/>
              </a:rPr>
              <a:t>왓챠</a:t>
            </a:r>
            <a:r>
              <a:rPr kumimoji="1" lang="ko-KR" altLang="en-US" sz="2400" b="1" dirty="0">
                <a:solidFill>
                  <a:schemeClr val="bg1"/>
                </a:solidFill>
                <a:latin typeface="맑은 고딕"/>
                <a:ea typeface="맑은 고딕"/>
                <a:cs typeface="SeoulNamsan EB" charset="-127"/>
              </a:rPr>
              <a:t> </a:t>
            </a:r>
            <a:r>
              <a:rPr kumimoji="1" lang="ko-KR" altLang="en-US" sz="2400" b="1" dirty="0" err="1">
                <a:solidFill>
                  <a:schemeClr val="bg1"/>
                </a:solidFill>
                <a:latin typeface="맑은 고딕"/>
                <a:ea typeface="맑은 고딕"/>
                <a:cs typeface="SeoulNamsan EB" charset="-127"/>
              </a:rPr>
              <a:t>숏폼</a:t>
            </a:r>
            <a:r>
              <a:rPr kumimoji="1" lang="ko-KR" altLang="en-US" sz="2400" b="1" dirty="0">
                <a:solidFill>
                  <a:schemeClr val="bg1"/>
                </a:solidFill>
                <a:latin typeface="맑은 고딕"/>
                <a:ea typeface="맑은 고딕"/>
                <a:cs typeface="SeoulNamsan EB" charset="-127"/>
              </a:rPr>
              <a:t> 드라마 제작지원사업</a:t>
            </a:r>
            <a:endParaRPr kumimoji="1" lang="en-US" altLang="ko-KR" sz="2400" b="1" dirty="0">
              <a:solidFill>
                <a:schemeClr val="bg1"/>
              </a:solidFill>
              <a:latin typeface="맑은 고딕"/>
              <a:ea typeface="맑은 고딕"/>
              <a:cs typeface="SeoulNamsan EB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1AE87DC-96EC-4E24-9D37-1EBC7033F3F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0" y="2667433"/>
            <a:ext cx="1219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ko-KR" altLang="en-US" sz="6000" b="1" dirty="0">
                <a:solidFill>
                  <a:schemeClr val="bg1"/>
                </a:solidFill>
                <a:cs typeface="SeoulNamsan EB" charset="-127"/>
              </a:rPr>
              <a:t> 프로젝트 계획서</a:t>
            </a:r>
            <a:endParaRPr kumimoji="1" lang="ko-KR" altLang="en-US" sz="60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L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8803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상자 10">
            <a:extLst>
              <a:ext uri="{FF2B5EF4-FFF2-40B4-BE49-F238E27FC236}">
                <a16:creationId xmlns:a16="http://schemas.microsoft.com/office/drawing/2014/main" id="{5D8CAC05-64D3-4FA9-9085-E692305433F6}"/>
              </a:ext>
            </a:extLst>
          </p:cNvPr>
          <p:cNvSpPr txBox="1"/>
          <p:nvPr/>
        </p:nvSpPr>
        <p:spPr>
          <a:xfrm>
            <a:off x="540374" y="518512"/>
            <a:ext cx="5957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3.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프로젝트 제작 계획</a:t>
            </a:r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: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예산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D9FE71A5-CC3F-4E8B-8738-81CE1A35BB6B}"/>
              </a:ext>
            </a:extLst>
          </p:cNvPr>
          <p:cNvSpPr txBox="1"/>
          <p:nvPr/>
        </p:nvSpPr>
        <p:spPr>
          <a:xfrm>
            <a:off x="690581" y="2116195"/>
            <a:ext cx="10828629" cy="769441"/>
          </a:xfrm>
          <a:prstGeom prst="rect">
            <a:avLst/>
          </a:prstGeom>
          <a:noFill/>
          <a:ln w="2222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latin typeface="+mj-lt"/>
                <a:ea typeface="맑은 고딕" panose="020B0503020000020004" pitchFamily="50" charset="-127"/>
                <a:cs typeface="SeoulNamsan M" charset="-127"/>
              </a:rPr>
              <a:t>예산 계획 기술</a:t>
            </a:r>
            <a:endParaRPr lang="en-US" altLang="ko-KR" sz="1100" dirty="0">
              <a:solidFill>
                <a:schemeClr val="bg1">
                  <a:lumMod val="65000"/>
                </a:schemeClr>
              </a:solidFill>
              <a:latin typeface="+mj-lt"/>
              <a:ea typeface="맑은 고딕" panose="020B0503020000020004" pitchFamily="50" charset="-127"/>
              <a:cs typeface="SeoulNamsan M" charset="-127"/>
            </a:endParaRPr>
          </a:p>
          <a:p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※ 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작성 전 </a:t>
            </a:r>
            <a:r>
              <a:rPr lang="ko-KR" altLang="en-US" sz="11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사업신청서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양식에 </a:t>
            </a:r>
            <a:r>
              <a:rPr lang="ko-KR" altLang="en-US" sz="11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별첨된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‘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지원금 집행 및 증빙에 관한 일반 지침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’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내용 확인 후 예산 계획 작성</a:t>
            </a:r>
            <a:endParaRPr lang="ko-KR" altLang="ko-KR" sz="11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  <a:p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※ 사업수행기관 내 </a:t>
            </a:r>
            <a:r>
              <a:rPr lang="ko-KR" altLang="ko-KR" sz="11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참여인력</a:t>
            </a:r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변동 시 진흥원 담당자 사전고지 필수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(</a:t>
            </a:r>
            <a:r>
              <a:rPr lang="ko-KR" altLang="ko-KR" sz="11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미고지</a:t>
            </a:r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신규인력 인건비 지급 건에 대해서는 전액 불인정 처리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)</a:t>
            </a:r>
          </a:p>
          <a:p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※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금액 </a:t>
            </a:r>
            <a:r>
              <a:rPr lang="ko-KR" altLang="en-US" sz="11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표기시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단위 필수 기재</a:t>
            </a:r>
            <a:endParaRPr lang="en-US" altLang="ko-KR" sz="110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BDBD3B5-64E9-4E51-A14C-D415633F256D}"/>
              </a:ext>
            </a:extLst>
          </p:cNvPr>
          <p:cNvGrpSpPr/>
          <p:nvPr/>
        </p:nvGrpSpPr>
        <p:grpSpPr>
          <a:xfrm>
            <a:off x="608234" y="1729562"/>
            <a:ext cx="2922061" cy="276999"/>
            <a:chOff x="319595" y="2002598"/>
            <a:chExt cx="2922061" cy="276999"/>
          </a:xfrm>
        </p:grpSpPr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23DE6BD-5B7A-45D9-9B41-9B7A2891BB3E}"/>
                </a:ext>
              </a:extLst>
            </p:cNvPr>
            <p:cNvSpPr txBox="1"/>
            <p:nvPr/>
          </p:nvSpPr>
          <p:spPr>
            <a:xfrm>
              <a:off x="319595" y="200259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작성요령</a:t>
              </a:r>
            </a:p>
          </p:txBody>
        </p:sp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8EF2BE77-7296-46BF-8D1E-7833B151F84E}"/>
                </a:ext>
              </a:extLst>
            </p:cNvPr>
            <p:cNvSpPr txBox="1"/>
            <p:nvPr/>
          </p:nvSpPr>
          <p:spPr>
            <a:xfrm>
              <a:off x="1056442" y="2002598"/>
              <a:ext cx="2185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* </a:t>
              </a:r>
              <a:r>
                <a:rPr lang="ko-KR" altLang="en-US" sz="11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작성 완료 후 작성요령은 삭제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67668A54-45D8-473A-B3FB-1ACDD00712B5}"/>
              </a:ext>
            </a:extLst>
          </p:cNvPr>
          <p:cNvSpPr/>
          <p:nvPr/>
        </p:nvSpPr>
        <p:spPr>
          <a:xfrm>
            <a:off x="690579" y="1235203"/>
            <a:ext cx="3327967" cy="124366"/>
          </a:xfrm>
          <a:prstGeom prst="rect">
            <a:avLst/>
          </a:prstGeom>
          <a:solidFill>
            <a:srgbClr val="00A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8146C595-ADC7-4BCD-B5CD-2628120F73F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801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55EA7D54-7956-49A4-9814-F366237447B1}"/>
              </a:ext>
            </a:extLst>
          </p:cNvPr>
          <p:cNvSpPr/>
          <p:nvPr/>
        </p:nvSpPr>
        <p:spPr>
          <a:xfrm>
            <a:off x="690579" y="1235203"/>
            <a:ext cx="3327967" cy="124366"/>
          </a:xfrm>
          <a:prstGeom prst="rect">
            <a:avLst/>
          </a:prstGeom>
          <a:solidFill>
            <a:srgbClr val="00A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D326AFA-55A5-4466-974C-9D04B6EA3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595599"/>
              </p:ext>
            </p:extLst>
          </p:nvPr>
        </p:nvGraphicFramePr>
        <p:xfrm>
          <a:off x="442911" y="2033395"/>
          <a:ext cx="11306179" cy="44436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8289">
                  <a:extLst>
                    <a:ext uri="{9D8B030D-6E8A-4147-A177-3AD203B41FA5}">
                      <a16:colId xmlns:a16="http://schemas.microsoft.com/office/drawing/2014/main" val="3629610293"/>
                    </a:ext>
                  </a:extLst>
                </a:gridCol>
                <a:gridCol w="2229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674">
                  <a:extLst>
                    <a:ext uri="{9D8B030D-6E8A-4147-A177-3AD203B41FA5}">
                      <a16:colId xmlns:a16="http://schemas.microsoft.com/office/drawing/2014/main" val="1769148975"/>
                    </a:ext>
                  </a:extLst>
                </a:gridCol>
                <a:gridCol w="12846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4674">
                  <a:extLst>
                    <a:ext uri="{9D8B030D-6E8A-4147-A177-3AD203B41FA5}">
                      <a16:colId xmlns:a16="http://schemas.microsoft.com/office/drawing/2014/main" val="2798547949"/>
                    </a:ext>
                  </a:extLst>
                </a:gridCol>
                <a:gridCol w="1284674">
                  <a:extLst>
                    <a:ext uri="{9D8B030D-6E8A-4147-A177-3AD203B41FA5}">
                      <a16:colId xmlns:a16="http://schemas.microsoft.com/office/drawing/2014/main" val="3516614539"/>
                    </a:ext>
                  </a:extLst>
                </a:gridCol>
                <a:gridCol w="1284674">
                  <a:extLst>
                    <a:ext uri="{9D8B030D-6E8A-4147-A177-3AD203B41FA5}">
                      <a16:colId xmlns:a16="http://schemas.microsoft.com/office/drawing/2014/main" val="4114972947"/>
                    </a:ext>
                  </a:extLst>
                </a:gridCol>
                <a:gridCol w="2384957">
                  <a:extLst>
                    <a:ext uri="{9D8B030D-6E8A-4147-A177-3AD203B41FA5}">
                      <a16:colId xmlns:a16="http://schemas.microsoft.com/office/drawing/2014/main" val="3367973660"/>
                    </a:ext>
                  </a:extLst>
                </a:gridCol>
              </a:tblGrid>
              <a:tr h="235148">
                <a:tc rowSpan="2" gridSpan="2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비목</a:t>
                      </a:r>
                      <a:endParaRPr lang="ko-KR" sz="1400" b="1" kern="1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사업비 편성 내역</a:t>
                      </a:r>
                      <a:endParaRPr lang="ko-KR" sz="1400" b="1" kern="1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sz="1400" b="1" kern="0" dirty="0">
                          <a:solidFill>
                            <a:schemeClr val="bg1"/>
                          </a:solidFill>
                          <a:effectLst/>
                        </a:rPr>
                        <a:t>비고</a:t>
                      </a:r>
                      <a:endParaRPr lang="ko-KR" sz="1400" b="1" kern="1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189626"/>
                  </a:ext>
                </a:extLst>
              </a:tr>
              <a:tr h="408073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altLang="ko-KR" sz="1400" b="1" kern="10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SBA</a:t>
                      </a:r>
                      <a:r>
                        <a:rPr lang="en-US" altLang="ko-KR" sz="1400" b="1" kern="100" baseline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o-KR" altLang="en-US" sz="1400" b="1" kern="100" baseline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지원금</a:t>
                      </a:r>
                      <a:endParaRPr lang="ko-KR" sz="1400" b="1" kern="1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 err="1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왓챠</a:t>
                      </a:r>
                      <a:r>
                        <a:rPr lang="ko-KR" altLang="en-US" sz="1400" b="1" kern="10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투자금</a:t>
                      </a:r>
                      <a:endParaRPr lang="ko-KR" sz="1400" b="1" kern="1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kern="100" dirty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기업 부담금</a:t>
                      </a:r>
                      <a:endParaRPr lang="ko-KR" altLang="ko-Kore-KR" sz="1400" b="1" kern="1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합계</a:t>
                      </a:r>
                      <a:endParaRPr lang="ko-KR" sz="1400" b="1" kern="1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ko-KR" altLang="en-US" sz="1400" b="1" kern="0" dirty="0">
                          <a:solidFill>
                            <a:schemeClr val="bg1"/>
                          </a:solidFill>
                          <a:effectLst/>
                        </a:rPr>
                        <a:t>비율</a:t>
                      </a:r>
                      <a:endParaRPr lang="ko-KR" sz="1400" b="1" kern="1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503861"/>
                  </a:ext>
                </a:extLst>
              </a:tr>
              <a:tr h="302333">
                <a:tc rowSpan="5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6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인건비</a:t>
                      </a:r>
                      <a:endParaRPr lang="ko-KR" sz="1600" b="1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내부 인건비</a:t>
                      </a:r>
                      <a:endParaRPr lang="ko-KR" sz="1400" b="1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-160" dirty="0">
                        <a:solidFill>
                          <a:srgbClr val="FF0000"/>
                        </a:solidFill>
                        <a:effectLst/>
                        <a:latin typeface="함초롬바탕"/>
                      </a:endParaRPr>
                    </a:p>
                  </a:txBody>
                  <a:tcPr marL="62738" marR="62738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203327"/>
                  </a:ext>
                </a:extLst>
              </a:tr>
              <a:tr h="302333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바탕" panose="02030600000101010101" pitchFamily="18" charset="-127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외부 인건비</a:t>
                      </a:r>
                      <a:endParaRPr lang="ko-KR" sz="1400" b="1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-160">
                        <a:solidFill>
                          <a:srgbClr val="FF0000"/>
                        </a:solidFill>
                        <a:effectLst/>
                        <a:latin typeface="함초롬바탕"/>
                      </a:endParaRPr>
                    </a:p>
                  </a:txBody>
                  <a:tcPr marL="62738" marR="62738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908945"/>
                  </a:ext>
                </a:extLst>
              </a:tr>
              <a:tr h="393734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바탕" panose="02030600000101010101" pitchFamily="18" charset="-127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-160">
                        <a:solidFill>
                          <a:srgbClr val="FF0000"/>
                        </a:solidFill>
                        <a:effectLst/>
                        <a:latin typeface="함초롬바탕"/>
                      </a:endParaRPr>
                    </a:p>
                  </a:txBody>
                  <a:tcPr marL="62738" marR="62738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03450"/>
                  </a:ext>
                </a:extLst>
              </a:tr>
              <a:tr h="302333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바탕" panose="02030600000101010101" pitchFamily="18" charset="-127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-160" dirty="0">
                        <a:solidFill>
                          <a:srgbClr val="FF0000"/>
                        </a:solidFill>
                        <a:effectLst/>
                        <a:latin typeface="함초롬바탕"/>
                      </a:endParaRPr>
                    </a:p>
                  </a:txBody>
                  <a:tcPr marL="62738" marR="62738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856551"/>
                  </a:ext>
                </a:extLst>
              </a:tr>
              <a:tr h="302333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kern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소계</a:t>
                      </a:r>
                      <a:endParaRPr lang="ko-KR" altLang="ko-KR" sz="1400" b="1" kern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796352"/>
                  </a:ext>
                </a:extLst>
              </a:tr>
              <a:tr h="375282">
                <a:tc rowSpan="5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6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직</a:t>
                      </a:r>
                      <a:endParaRPr lang="en-US" altLang="ko-KR" sz="1600" b="1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6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접</a:t>
                      </a:r>
                      <a:endParaRPr lang="en-US" altLang="ko-KR" sz="1600" b="1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6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비</a:t>
                      </a:r>
                      <a:endParaRPr lang="en-US" altLang="ko-KR" sz="1600" b="1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제작 활동비</a:t>
                      </a:r>
                      <a:endParaRPr lang="ko-KR" sz="1400" b="1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1600"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-90" dirty="0">
                        <a:solidFill>
                          <a:srgbClr val="FF0000"/>
                        </a:solidFill>
                        <a:effectLst/>
                        <a:latin typeface="함초롬바탕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621406"/>
                  </a:ext>
                </a:extLst>
              </a:tr>
              <a:tr h="34270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ko-KR" altLang="en-US" sz="1400" b="1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일반 </a:t>
                      </a:r>
                      <a:r>
                        <a:rPr lang="ko-KR" altLang="en-US" sz="1400" b="1" kern="1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용역비</a:t>
                      </a:r>
                      <a:endParaRPr lang="ko-KR" sz="1400" b="1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-90" dirty="0">
                        <a:solidFill>
                          <a:srgbClr val="FF0000"/>
                        </a:solidFill>
                        <a:effectLst/>
                        <a:latin typeface="맑은 고딕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674198"/>
                  </a:ext>
                </a:extLst>
              </a:tr>
              <a:tr h="67046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-90" dirty="0">
                        <a:solidFill>
                          <a:srgbClr val="FF0000"/>
                        </a:solidFill>
                        <a:effectLst/>
                        <a:latin typeface="함초롬바탕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255381"/>
                  </a:ext>
                </a:extLst>
              </a:tr>
              <a:tr h="50652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400" b="1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00" marR="63500" indent="0" algn="l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900" kern="0" spc="0" dirty="0">
                        <a:solidFill>
                          <a:srgbClr val="FF0000"/>
                        </a:solidFill>
                        <a:effectLst/>
                        <a:latin typeface="함초롬바탕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806276"/>
                  </a:ext>
                </a:extLst>
              </a:tr>
              <a:tr h="302333">
                <a:tc vMerge="1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endParaRPr lang="ko-KR" sz="1600" b="1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400" b="1" kern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소계</a:t>
                      </a: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ko-KR" sz="1200" b="1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0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 </a:t>
                      </a:r>
                      <a:endParaRPr lang="ko-KR" sz="16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467533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1A9059C1-8367-40E4-A8B2-F071F23BBA37}"/>
              </a:ext>
            </a:extLst>
          </p:cNvPr>
          <p:cNvSpPr txBox="1"/>
          <p:nvPr/>
        </p:nvSpPr>
        <p:spPr>
          <a:xfrm>
            <a:off x="640080" y="1545336"/>
            <a:ext cx="26677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rgbClr val="00A1DE"/>
                </a:solidFill>
              </a:rPr>
              <a:t>Sample</a:t>
            </a:r>
            <a:r>
              <a:rPr lang="ko-KR" altLang="en-US" sz="1600" b="1" dirty="0">
                <a:solidFill>
                  <a:srgbClr val="00A1DE"/>
                </a:solidFill>
              </a:rPr>
              <a:t> </a:t>
            </a:r>
            <a:r>
              <a:rPr lang="en-US" altLang="ko-KR" sz="1600" b="1" dirty="0">
                <a:solidFill>
                  <a:srgbClr val="00A1DE"/>
                </a:solidFill>
              </a:rPr>
              <a:t>Image: </a:t>
            </a:r>
            <a:r>
              <a:rPr lang="ko-KR" altLang="en-US" sz="1600" b="1" dirty="0">
                <a:solidFill>
                  <a:srgbClr val="00A1DE"/>
                </a:solidFill>
              </a:rPr>
              <a:t>예산 계획 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152F2D89-E928-4BB7-B274-C4986E3032AB}"/>
              </a:ext>
            </a:extLst>
          </p:cNvPr>
          <p:cNvSpPr/>
          <p:nvPr/>
        </p:nvSpPr>
        <p:spPr>
          <a:xfrm rot="20838439">
            <a:off x="8064399" y="2997411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C00000"/>
                </a:solidFill>
              </a:rPr>
              <a:t>Sample Image</a:t>
            </a:r>
          </a:p>
        </p:txBody>
      </p:sp>
      <p:sp>
        <p:nvSpPr>
          <p:cNvPr id="9" name="텍스트 상자 10">
            <a:extLst>
              <a:ext uri="{FF2B5EF4-FFF2-40B4-BE49-F238E27FC236}">
                <a16:creationId xmlns:a16="http://schemas.microsoft.com/office/drawing/2014/main" id="{C3014CEA-9723-4B5C-9EF6-DA3306974068}"/>
              </a:ext>
            </a:extLst>
          </p:cNvPr>
          <p:cNvSpPr txBox="1"/>
          <p:nvPr/>
        </p:nvSpPr>
        <p:spPr>
          <a:xfrm>
            <a:off x="540374" y="518512"/>
            <a:ext cx="5957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3.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프로젝트 제작 계획</a:t>
            </a:r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: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예산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05455479-652B-4ACF-9F86-BAB90BC72C7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128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357FFD0-E5BE-44FF-A550-7215027BA974}"/>
              </a:ext>
            </a:extLst>
          </p:cNvPr>
          <p:cNvSpPr txBox="1"/>
          <p:nvPr/>
        </p:nvSpPr>
        <p:spPr>
          <a:xfrm>
            <a:off x="353946" y="1470189"/>
            <a:ext cx="114846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본 제작계획서는 서류심사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/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발표심사용으로 활용</a:t>
            </a:r>
            <a:endParaRPr lang="en-US" altLang="ko-KR" sz="1600" dirty="0">
              <a:solidFill>
                <a:schemeClr val="tx1">
                  <a:lumMod val="50000"/>
                  <a:lumOff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제출 요령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: 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작성 요령에 기재된 필수 기재사항을 포함하여 자유 양식의 프로젝트 계획서 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1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부 제출</a:t>
            </a:r>
            <a:endParaRPr lang="en-US" altLang="ko-KR" sz="1600" dirty="0">
              <a:solidFill>
                <a:schemeClr val="tx1">
                  <a:lumMod val="50000"/>
                  <a:lumOff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  - 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 특수 폰트 및 확장자를 사용하는 경우는 오류가 발생할 수 있으므로 </a:t>
            </a:r>
            <a:r>
              <a:rPr lang="en-US" altLang="ko-KR" sz="1600" b="1" u="sng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PDF </a:t>
            </a:r>
            <a:r>
              <a:rPr lang="ko-KR" altLang="en-US" sz="1600" b="1" u="sng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파일로 변환 제출 요망</a:t>
            </a:r>
            <a:endParaRPr lang="en-US" altLang="ko-KR" sz="1600" b="1" u="sng" dirty="0"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  - 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 작성자의 편의를 위하여 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PPT 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로 된 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SBA 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기본 양식을 제공함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(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기본 양식 변형 가능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 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필수 기재사항 외에 필요한 항목을 추가로 작성할 수 있음 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(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단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,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 프로젝트 계획서는 표지 포함 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20</a:t>
            </a: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장 이내로 작성</a:t>
            </a:r>
            <a:r>
              <a:rPr lang="en-US" altLang="ko-K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ko-KR" sz="1600" b="1" u="sng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’</a:t>
            </a:r>
            <a:r>
              <a:rPr lang="ko-KR" altLang="en-US" sz="1600" b="1" u="sng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작성시 유의사항</a:t>
            </a:r>
            <a:r>
              <a:rPr lang="en-US" altLang="ko-KR" sz="1600" b="1" u="sng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’</a:t>
            </a:r>
            <a:r>
              <a:rPr lang="ko-KR" altLang="en-US" sz="1600" b="1" u="sng" dirty="0"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 슬라이드는 삭제 후 제출 </a:t>
            </a:r>
            <a:endParaRPr lang="en-US" altLang="ko-KR" sz="1600" b="1" u="sng" dirty="0"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CC09EA-1033-4FD0-BB0F-BD913664D15B}"/>
              </a:ext>
            </a:extLst>
          </p:cNvPr>
          <p:cNvSpPr txBox="1"/>
          <p:nvPr/>
        </p:nvSpPr>
        <p:spPr>
          <a:xfrm>
            <a:off x="2133923" y="521399"/>
            <a:ext cx="7870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작성시 유의사항 </a:t>
            </a:r>
            <a:r>
              <a:rPr lang="en-US" altLang="ko-KR" sz="1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(</a:t>
            </a:r>
            <a:r>
              <a:rPr lang="ko-KR" altLang="en-US" sz="1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제출시 현재 슬라이드 삭제 요망</a:t>
            </a:r>
            <a:r>
              <a:rPr lang="en-US" altLang="ko-KR" sz="1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)</a:t>
            </a:r>
            <a:endParaRPr lang="ko-KR" altLang="en-US" sz="2400" b="1" dirty="0">
              <a:solidFill>
                <a:srgbClr val="00A1D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EB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442286" y="996587"/>
            <a:ext cx="7308000" cy="108000"/>
          </a:xfrm>
          <a:prstGeom prst="rect">
            <a:avLst/>
          </a:prstGeom>
          <a:solidFill>
            <a:srgbClr val="00A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02303924-31B6-4C2A-AB85-CDEC8F9A724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556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1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663057" y="0"/>
            <a:ext cx="1857405" cy="1418492"/>
          </a:xfrm>
          <a:prstGeom prst="rect">
            <a:avLst/>
          </a:prstGeom>
          <a:solidFill>
            <a:schemeClr val="bg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4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CONTENTS</a:t>
            </a:r>
            <a:endParaRPr kumimoji="1" lang="ko-KR" altLang="en-US" sz="2400" b="1" dirty="0">
              <a:solidFill>
                <a:srgbClr val="00A1D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</p:txBody>
      </p:sp>
      <p:sp>
        <p:nvSpPr>
          <p:cNvPr id="14" name="텍스트 상자 13"/>
          <p:cNvSpPr txBox="1"/>
          <p:nvPr/>
        </p:nvSpPr>
        <p:spPr>
          <a:xfrm>
            <a:off x="841514" y="1685192"/>
            <a:ext cx="4530586" cy="2540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kumimoji="1"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B" charset="-127"/>
              </a:rPr>
              <a:t>프로젝트 개요</a:t>
            </a:r>
            <a:endParaRPr kumimoji="1" lang="en-US" altLang="ko-KR" sz="28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B" charset="-127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kumimoji="1"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B" charset="-127"/>
              </a:rPr>
              <a:t>프로젝트 상세 내용</a:t>
            </a:r>
            <a:endParaRPr kumimoji="1" lang="en-US" altLang="ko-KR" sz="28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B" charset="-127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kumimoji="1"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B" charset="-127"/>
              </a:rPr>
              <a:t>프로젝트 제작 계획</a:t>
            </a:r>
            <a:endParaRPr kumimoji="1" lang="en-US" altLang="ko-KR" sz="28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B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A898C99-E4DC-48A5-B2E2-0FE43AAE26C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45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C4435994-10F7-4FFE-A230-74D9E4B56540}"/>
              </a:ext>
            </a:extLst>
          </p:cNvPr>
          <p:cNvSpPr txBox="1"/>
          <p:nvPr/>
        </p:nvSpPr>
        <p:spPr>
          <a:xfrm>
            <a:off x="540374" y="518512"/>
            <a:ext cx="3666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1. 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프로젝트 개요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7F1015B-365E-40C1-8764-E0FD3A1AD6A2}"/>
              </a:ext>
            </a:extLst>
          </p:cNvPr>
          <p:cNvSpPr/>
          <p:nvPr/>
        </p:nvSpPr>
        <p:spPr>
          <a:xfrm>
            <a:off x="690579" y="1235203"/>
            <a:ext cx="3327967" cy="124366"/>
          </a:xfrm>
          <a:prstGeom prst="rect">
            <a:avLst/>
          </a:prstGeom>
          <a:solidFill>
            <a:srgbClr val="00A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64CC27-231B-4D75-BA01-A0492A4DEBA8}"/>
              </a:ext>
            </a:extLst>
          </p:cNvPr>
          <p:cNvSpPr txBox="1"/>
          <p:nvPr/>
        </p:nvSpPr>
        <p:spPr>
          <a:xfrm>
            <a:off x="640080" y="1545336"/>
            <a:ext cx="30780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rgbClr val="00A1DE"/>
                </a:solidFill>
              </a:rPr>
              <a:t>Sample</a:t>
            </a:r>
            <a:r>
              <a:rPr lang="ko-KR" altLang="en-US" sz="1600" b="1" dirty="0">
                <a:solidFill>
                  <a:srgbClr val="00A1DE"/>
                </a:solidFill>
              </a:rPr>
              <a:t> </a:t>
            </a:r>
            <a:r>
              <a:rPr lang="en-US" altLang="ko-KR" sz="1600" b="1" dirty="0">
                <a:solidFill>
                  <a:srgbClr val="00A1DE"/>
                </a:solidFill>
              </a:rPr>
              <a:t>Image: </a:t>
            </a:r>
            <a:r>
              <a:rPr lang="ko-KR" altLang="en-US" sz="1600" b="1" dirty="0">
                <a:solidFill>
                  <a:srgbClr val="00A1DE"/>
                </a:solidFill>
              </a:rPr>
              <a:t>프로젝트 개요 </a:t>
            </a: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50D9A8FC-2882-4C0C-9127-7A04902B9E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21093"/>
              </p:ext>
            </p:extLst>
          </p:nvPr>
        </p:nvGraphicFramePr>
        <p:xfrm>
          <a:off x="1032510" y="2219490"/>
          <a:ext cx="6348504" cy="3707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5888">
                  <a:extLst>
                    <a:ext uri="{9D8B030D-6E8A-4147-A177-3AD203B41FA5}">
                      <a16:colId xmlns:a16="http://schemas.microsoft.com/office/drawing/2014/main" val="2650372312"/>
                    </a:ext>
                  </a:extLst>
                </a:gridCol>
                <a:gridCol w="4812616">
                  <a:extLst>
                    <a:ext uri="{9D8B030D-6E8A-4147-A177-3AD203B41FA5}">
                      <a16:colId xmlns:a16="http://schemas.microsoft.com/office/drawing/2014/main" val="4233268669"/>
                    </a:ext>
                  </a:extLst>
                </a:gridCol>
              </a:tblGrid>
              <a:tr h="4280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 내용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100726"/>
                  </a:ext>
                </a:extLst>
              </a:tr>
              <a:tr h="655807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r>
                        <a:rPr lang="ko-KR" altLang="en-US" sz="1400" b="0" kern="1200" dirty="0">
                          <a:solidFill>
                            <a:schemeClr val="dk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844371"/>
                  </a:ext>
                </a:extLst>
              </a:tr>
              <a:tr h="65580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4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54458"/>
                  </a:ext>
                </a:extLst>
              </a:tr>
              <a:tr h="65580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400" b="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로그라인</a:t>
                      </a:r>
                      <a:endParaRPr lang="ko-KR" altLang="en-US" sz="14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983279"/>
                  </a:ext>
                </a:extLst>
              </a:tr>
              <a:tr h="65580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400" b="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구성정보</a:t>
                      </a:r>
                      <a:endParaRPr lang="ko-KR" altLang="en-US" sz="14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예</a:t>
                      </a:r>
                      <a:r>
                        <a:rPr lang="en-US" altLang="ko-KR" sz="1400" b="0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1400" b="0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러닝타임 </a:t>
                      </a:r>
                      <a:r>
                        <a:rPr lang="en-US" altLang="ko-KR" sz="1400" b="0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400" b="0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 </a:t>
                      </a:r>
                      <a:r>
                        <a:rPr lang="en-US" altLang="ko-KR" sz="1400" b="0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  <a:r>
                        <a:rPr lang="ko-KR" altLang="en-US" sz="1400" b="0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 </a:t>
                      </a:r>
                      <a:r>
                        <a:rPr lang="en-US" altLang="ko-KR" sz="1400" b="0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x 60</a:t>
                      </a:r>
                      <a:r>
                        <a:rPr lang="ko-KR" altLang="en-US" sz="1400" b="0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992365"/>
                  </a:ext>
                </a:extLst>
              </a:tr>
              <a:tr h="65580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400" b="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메인타깃</a:t>
                      </a:r>
                      <a:endParaRPr lang="ko-KR" altLang="en-US" sz="14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083397"/>
                  </a:ext>
                </a:extLst>
              </a:tr>
            </a:tbl>
          </a:graphicData>
        </a:graphic>
      </p:graphicFrame>
      <p:pic>
        <p:nvPicPr>
          <p:cNvPr id="13" name="그림 12">
            <a:extLst>
              <a:ext uri="{FF2B5EF4-FFF2-40B4-BE49-F238E27FC236}">
                <a16:creationId xmlns:a16="http://schemas.microsoft.com/office/drawing/2014/main" id="{498C7038-2455-43AE-9CD0-0C49234F677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88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50189625-32C3-4BE4-8F29-690453240890}"/>
              </a:ext>
            </a:extLst>
          </p:cNvPr>
          <p:cNvSpPr/>
          <p:nvPr/>
        </p:nvSpPr>
        <p:spPr>
          <a:xfrm>
            <a:off x="690579" y="1235203"/>
            <a:ext cx="3327967" cy="124366"/>
          </a:xfrm>
          <a:prstGeom prst="rect">
            <a:avLst/>
          </a:prstGeom>
          <a:solidFill>
            <a:srgbClr val="00A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9" name="텍스트 상자 2">
            <a:extLst>
              <a:ext uri="{FF2B5EF4-FFF2-40B4-BE49-F238E27FC236}">
                <a16:creationId xmlns:a16="http://schemas.microsoft.com/office/drawing/2014/main" id="{037B3778-687C-4FF9-9FB8-87904DF396FD}"/>
              </a:ext>
            </a:extLst>
          </p:cNvPr>
          <p:cNvSpPr txBox="1"/>
          <p:nvPr/>
        </p:nvSpPr>
        <p:spPr>
          <a:xfrm>
            <a:off x="540374" y="518512"/>
            <a:ext cx="4751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2.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프로젝트 상세 내용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7D66AF1-EC85-4E53-B4A8-92322F6A632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AC57F1B-7F80-DA42-AAE3-BAC4BF6C9011}"/>
              </a:ext>
            </a:extLst>
          </p:cNvPr>
          <p:cNvSpPr txBox="1"/>
          <p:nvPr/>
        </p:nvSpPr>
        <p:spPr>
          <a:xfrm>
            <a:off x="690580" y="2116195"/>
            <a:ext cx="10817479" cy="1323439"/>
          </a:xfrm>
          <a:prstGeom prst="rect">
            <a:avLst/>
          </a:prstGeom>
          <a:noFill/>
          <a:ln w="2222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필수 기재내용 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(</a:t>
            </a:r>
            <a:r>
              <a:rPr lang="ko-KR" altLang="en-US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분량은 최소 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3</a:t>
            </a:r>
            <a:r>
              <a:rPr lang="ko-KR" altLang="en-US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장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~</a:t>
            </a:r>
            <a:r>
              <a:rPr lang="ko-KR" altLang="en-US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최대 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7</a:t>
            </a:r>
            <a:r>
              <a:rPr lang="ko-KR" altLang="en-US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장 이내 작성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)</a:t>
            </a:r>
          </a:p>
          <a:p>
            <a:pPr marL="228600" indent="-228600">
              <a:buAutoNum type="arabicPeriod"/>
            </a:pPr>
            <a:r>
              <a:rPr lang="ko-KR" altLang="en-US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기획의도</a:t>
            </a:r>
            <a:endParaRPr lang="en-US" altLang="ko-KR" sz="160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  <a:p>
            <a:pPr marL="228600" indent="-228600">
              <a:buAutoNum type="arabicPeriod"/>
            </a:pPr>
            <a:r>
              <a:rPr lang="ko-KR" altLang="en-US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등장인물</a:t>
            </a:r>
            <a:endParaRPr lang="en-US" altLang="ko-KR" sz="160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  <a:p>
            <a:pPr marL="228600" indent="-228600">
              <a:buAutoNum type="arabicPeriod"/>
            </a:pPr>
            <a:r>
              <a:rPr lang="ko-KR" altLang="en-US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전체 </a:t>
            </a:r>
            <a:r>
              <a:rPr lang="ko-KR" altLang="en-US" sz="1600" dirty="0" err="1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시놉시스</a:t>
            </a:r>
            <a:endParaRPr lang="en-US" altLang="ko-KR" sz="160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  <a:p>
            <a:pPr marL="228600" indent="-228600">
              <a:buAutoNum type="arabicPeriod"/>
            </a:pPr>
            <a:r>
              <a:rPr lang="ko-KR" altLang="en-US" sz="16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마케팅 포인트</a:t>
            </a:r>
            <a:endParaRPr lang="en-US" altLang="ko-KR" sz="160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M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BCD1582-37F0-1A4E-B580-78A7539CD7DE}"/>
              </a:ext>
            </a:extLst>
          </p:cNvPr>
          <p:cNvGrpSpPr/>
          <p:nvPr/>
        </p:nvGrpSpPr>
        <p:grpSpPr>
          <a:xfrm>
            <a:off x="608234" y="1729562"/>
            <a:ext cx="2922061" cy="276999"/>
            <a:chOff x="319595" y="2002598"/>
            <a:chExt cx="2922061" cy="27699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300EBD8-7DF6-D94D-8E62-7208211D6EEA}"/>
                </a:ext>
              </a:extLst>
            </p:cNvPr>
            <p:cNvSpPr txBox="1"/>
            <p:nvPr/>
          </p:nvSpPr>
          <p:spPr>
            <a:xfrm>
              <a:off x="319595" y="200259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작성요령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ED9DB23-5028-504D-B542-BB07DD217D7E}"/>
                </a:ext>
              </a:extLst>
            </p:cNvPr>
            <p:cNvSpPr txBox="1"/>
            <p:nvPr/>
          </p:nvSpPr>
          <p:spPr>
            <a:xfrm>
              <a:off x="1056442" y="2002598"/>
              <a:ext cx="2185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* </a:t>
              </a:r>
              <a:r>
                <a:rPr lang="ko-KR" altLang="en-US" sz="11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작성 완료 후 </a:t>
              </a:r>
              <a:r>
                <a:rPr lang="ko-KR" altLang="en-US" sz="1100" dirty="0" err="1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작성요령은</a:t>
              </a:r>
              <a:r>
                <a:rPr lang="ko-KR" altLang="en-US" sz="11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 삭제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7222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텍스트 상자 10"/>
          <p:cNvSpPr txBox="1"/>
          <p:nvPr/>
        </p:nvSpPr>
        <p:spPr>
          <a:xfrm>
            <a:off x="540374" y="518512"/>
            <a:ext cx="6880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3.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프로젝트 제작 계획</a:t>
            </a:r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: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</a:t>
            </a:r>
            <a:r>
              <a:rPr kumimoji="1" lang="ko-KR" altLang="en-US" sz="3600" b="1" dirty="0" err="1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참여스텝</a:t>
            </a:r>
            <a:endParaRPr kumimoji="1" lang="ko-KR" altLang="en-US" sz="3600" b="1" dirty="0">
              <a:solidFill>
                <a:srgbClr val="00A1D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EB" charset="-127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98C54297-DD5C-40FD-ADF2-3D2CD81E02F5}"/>
              </a:ext>
            </a:extLst>
          </p:cNvPr>
          <p:cNvSpPr txBox="1"/>
          <p:nvPr/>
        </p:nvSpPr>
        <p:spPr>
          <a:xfrm>
            <a:off x="690580" y="2116195"/>
            <a:ext cx="10850931" cy="261610"/>
          </a:xfrm>
          <a:prstGeom prst="rect">
            <a:avLst/>
          </a:prstGeom>
          <a:noFill/>
          <a:ln w="2222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콘텐츠 제작 참여 구성원 및 구성원 별 주요 포트폴리오 현황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,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M" charset="-127"/>
              </a:rPr>
              <a:t> 구성원의 강점 소개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08234" y="1729562"/>
            <a:ext cx="2922061" cy="276999"/>
            <a:chOff x="319595" y="2002598"/>
            <a:chExt cx="2922061" cy="276999"/>
          </a:xfrm>
        </p:grpSpPr>
        <p:sp>
          <p:nvSpPr>
            <p:cNvPr id="15" name="TextBox 7">
              <a:extLst>
                <a:ext uri="{FF2B5EF4-FFF2-40B4-BE49-F238E27FC236}">
                  <a16:creationId xmlns:a16="http://schemas.microsoft.com/office/drawing/2014/main" id="{F7D79B60-34CF-4767-81F7-40AB6074AAAF}"/>
                </a:ext>
              </a:extLst>
            </p:cNvPr>
            <p:cNvSpPr txBox="1"/>
            <p:nvPr/>
          </p:nvSpPr>
          <p:spPr>
            <a:xfrm>
              <a:off x="319595" y="200259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작성요령</a:t>
              </a:r>
            </a:p>
          </p:txBody>
        </p:sp>
        <p:sp>
          <p:nvSpPr>
            <p:cNvPr id="16" name="TextBox 9">
              <a:extLst>
                <a:ext uri="{FF2B5EF4-FFF2-40B4-BE49-F238E27FC236}">
                  <a16:creationId xmlns:a16="http://schemas.microsoft.com/office/drawing/2014/main" id="{67187CD0-123A-45F5-A8DE-94B99951B062}"/>
                </a:ext>
              </a:extLst>
            </p:cNvPr>
            <p:cNvSpPr txBox="1"/>
            <p:nvPr/>
          </p:nvSpPr>
          <p:spPr>
            <a:xfrm>
              <a:off x="1056442" y="2002598"/>
              <a:ext cx="2185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* </a:t>
              </a:r>
              <a:r>
                <a:rPr lang="ko-KR" altLang="en-US" sz="11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작성 완료 후 작성요령은 삭제</a:t>
              </a:r>
            </a:p>
          </p:txBody>
        </p: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0791BD3-9120-422F-94E8-06FD936F60BE}"/>
              </a:ext>
            </a:extLst>
          </p:cNvPr>
          <p:cNvSpPr/>
          <p:nvPr/>
        </p:nvSpPr>
        <p:spPr>
          <a:xfrm>
            <a:off x="690579" y="1235203"/>
            <a:ext cx="3327967" cy="124366"/>
          </a:xfrm>
          <a:prstGeom prst="rect">
            <a:avLst/>
          </a:prstGeom>
          <a:solidFill>
            <a:srgbClr val="00A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8652581-A4CC-4B57-BC56-3CFB1D40290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965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5A524DAF-A00C-4170-8939-75EBFEBC5D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886990"/>
              </p:ext>
            </p:extLst>
          </p:nvPr>
        </p:nvGraphicFramePr>
        <p:xfrm>
          <a:off x="442914" y="2111209"/>
          <a:ext cx="11306175" cy="360097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32955">
                  <a:extLst>
                    <a:ext uri="{9D8B030D-6E8A-4147-A177-3AD203B41FA5}">
                      <a16:colId xmlns:a16="http://schemas.microsoft.com/office/drawing/2014/main" val="755819478"/>
                    </a:ext>
                  </a:extLst>
                </a:gridCol>
                <a:gridCol w="2204812">
                  <a:extLst>
                    <a:ext uri="{9D8B030D-6E8A-4147-A177-3AD203B41FA5}">
                      <a16:colId xmlns:a16="http://schemas.microsoft.com/office/drawing/2014/main" val="3093500068"/>
                    </a:ext>
                  </a:extLst>
                </a:gridCol>
                <a:gridCol w="928047">
                  <a:extLst>
                    <a:ext uri="{9D8B030D-6E8A-4147-A177-3AD203B41FA5}">
                      <a16:colId xmlns:a16="http://schemas.microsoft.com/office/drawing/2014/main" val="97446187"/>
                    </a:ext>
                  </a:extLst>
                </a:gridCol>
                <a:gridCol w="3559047">
                  <a:extLst>
                    <a:ext uri="{9D8B030D-6E8A-4147-A177-3AD203B41FA5}">
                      <a16:colId xmlns:a16="http://schemas.microsoft.com/office/drawing/2014/main" val="4169422696"/>
                    </a:ext>
                  </a:extLst>
                </a:gridCol>
                <a:gridCol w="3181314">
                  <a:extLst>
                    <a:ext uri="{9D8B030D-6E8A-4147-A177-3AD203B41FA5}">
                      <a16:colId xmlns:a16="http://schemas.microsoft.com/office/drawing/2014/main" val="4194425230"/>
                    </a:ext>
                  </a:extLst>
                </a:gridCol>
              </a:tblGrid>
              <a:tr h="4001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bg1"/>
                          </a:solidFill>
                        </a:rPr>
                        <a:t>성 명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bg1"/>
                          </a:solidFill>
                        </a:rPr>
                        <a:t>주요 역할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참여율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>
                          <a:solidFill>
                            <a:schemeClr val="bg1"/>
                          </a:solidFill>
                        </a:rPr>
                        <a:t>주요 포트폴리오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solidFill>
                            <a:schemeClr val="bg1"/>
                          </a:solidFill>
                        </a:rPr>
                        <a:t>강점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1287452"/>
                  </a:ext>
                </a:extLst>
              </a:tr>
              <a:tr h="40010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115997"/>
                  </a:ext>
                </a:extLst>
              </a:tr>
              <a:tr h="40010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0583314"/>
                  </a:ext>
                </a:extLst>
              </a:tr>
              <a:tr h="40010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623482"/>
                  </a:ext>
                </a:extLst>
              </a:tr>
              <a:tr h="40010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488555"/>
                  </a:ext>
                </a:extLst>
              </a:tr>
              <a:tr h="40010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965543"/>
                  </a:ext>
                </a:extLst>
              </a:tr>
              <a:tr h="40010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8087052"/>
                  </a:ext>
                </a:extLst>
              </a:tr>
              <a:tr h="40010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257472"/>
                  </a:ext>
                </a:extLst>
              </a:tr>
              <a:tr h="400108"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925571"/>
                  </a:ext>
                </a:extLst>
              </a:tr>
            </a:tbl>
          </a:graphicData>
        </a:graphic>
      </p:graphicFrame>
      <p:sp>
        <p:nvSpPr>
          <p:cNvPr id="5" name="텍스트 상자 10">
            <a:extLst>
              <a:ext uri="{FF2B5EF4-FFF2-40B4-BE49-F238E27FC236}">
                <a16:creationId xmlns:a16="http://schemas.microsoft.com/office/drawing/2014/main" id="{83E2F403-C8D3-4A46-AFB5-4E94F85E6F42}"/>
              </a:ext>
            </a:extLst>
          </p:cNvPr>
          <p:cNvSpPr txBox="1"/>
          <p:nvPr/>
        </p:nvSpPr>
        <p:spPr>
          <a:xfrm>
            <a:off x="540374" y="518512"/>
            <a:ext cx="6880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3.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프로젝트 제작 계획</a:t>
            </a:r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: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</a:t>
            </a:r>
            <a:r>
              <a:rPr kumimoji="1" lang="ko-KR" altLang="en-US" sz="3600" b="1" dirty="0" err="1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참여스텝</a:t>
            </a:r>
            <a:endParaRPr kumimoji="1" lang="ko-KR" altLang="en-US" sz="3600" b="1" dirty="0">
              <a:solidFill>
                <a:srgbClr val="00A1D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EB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E1C76E8-F17A-41FE-AD49-FDC9DF536880}"/>
              </a:ext>
            </a:extLst>
          </p:cNvPr>
          <p:cNvSpPr/>
          <p:nvPr/>
        </p:nvSpPr>
        <p:spPr>
          <a:xfrm>
            <a:off x="690579" y="1235203"/>
            <a:ext cx="3327967" cy="124366"/>
          </a:xfrm>
          <a:prstGeom prst="rect">
            <a:avLst/>
          </a:prstGeom>
          <a:solidFill>
            <a:srgbClr val="00A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C17998-E747-43F4-820B-9A75D9957681}"/>
              </a:ext>
            </a:extLst>
          </p:cNvPr>
          <p:cNvSpPr txBox="1"/>
          <p:nvPr/>
        </p:nvSpPr>
        <p:spPr>
          <a:xfrm>
            <a:off x="640080" y="1545336"/>
            <a:ext cx="28007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rgbClr val="00A1DE"/>
                </a:solidFill>
              </a:rPr>
              <a:t>Sample</a:t>
            </a:r>
            <a:r>
              <a:rPr lang="ko-KR" altLang="en-US" sz="1600" b="1" dirty="0">
                <a:solidFill>
                  <a:srgbClr val="00A1DE"/>
                </a:solidFill>
              </a:rPr>
              <a:t> </a:t>
            </a:r>
            <a:r>
              <a:rPr lang="en-US" altLang="ko-KR" sz="1600" b="1" dirty="0">
                <a:solidFill>
                  <a:srgbClr val="00A1DE"/>
                </a:solidFill>
              </a:rPr>
              <a:t>Image: </a:t>
            </a:r>
            <a:r>
              <a:rPr lang="ko-KR" altLang="en-US" sz="1600" b="1" dirty="0">
                <a:solidFill>
                  <a:srgbClr val="00A1DE"/>
                </a:solidFill>
              </a:rPr>
              <a:t>구성원 소개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6B611E2-00E7-40A2-BAD9-36129F3800B5}"/>
              </a:ext>
            </a:extLst>
          </p:cNvPr>
          <p:cNvSpPr/>
          <p:nvPr/>
        </p:nvSpPr>
        <p:spPr>
          <a:xfrm rot="20838439">
            <a:off x="8064399" y="2997411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C00000"/>
                </a:solidFill>
              </a:rPr>
              <a:t>Sample Image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4EC9DFF1-79C2-414F-998D-1D936643163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831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상자 10">
            <a:extLst>
              <a:ext uri="{FF2B5EF4-FFF2-40B4-BE49-F238E27FC236}">
                <a16:creationId xmlns:a16="http://schemas.microsoft.com/office/drawing/2014/main" id="{5D8CAC05-64D3-4FA9-9085-E692305433F6}"/>
              </a:ext>
            </a:extLst>
          </p:cNvPr>
          <p:cNvSpPr txBox="1"/>
          <p:nvPr/>
        </p:nvSpPr>
        <p:spPr>
          <a:xfrm>
            <a:off x="540374" y="518512"/>
            <a:ext cx="6880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3.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프로젝트 제작 계획</a:t>
            </a:r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: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</a:t>
            </a:r>
            <a:r>
              <a:rPr kumimoji="1" lang="ko-KR" altLang="en-US" sz="3600" b="1" dirty="0" err="1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제작일정</a:t>
            </a:r>
            <a:endParaRPr kumimoji="1" lang="ko-KR" altLang="en-US" sz="3600" b="1" dirty="0">
              <a:solidFill>
                <a:srgbClr val="00A1D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EB" charset="-127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D9FE71A5-CC3F-4E8B-8738-81CE1A35BB6B}"/>
              </a:ext>
            </a:extLst>
          </p:cNvPr>
          <p:cNvSpPr txBox="1"/>
          <p:nvPr/>
        </p:nvSpPr>
        <p:spPr>
          <a:xfrm>
            <a:off x="690581" y="2116195"/>
            <a:ext cx="10828629" cy="938719"/>
          </a:xfrm>
          <a:prstGeom prst="rect">
            <a:avLst/>
          </a:prstGeom>
          <a:noFill/>
          <a:ln w="2222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  <a:cs typeface="SeoulNamsan M" charset="-127"/>
              </a:rPr>
              <a:t>제작 추진 일정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  <a:cs typeface="SeoulNamsan M" charset="-127"/>
              </a:rPr>
              <a:t>,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  <a:cs typeface="SeoulNamsan M" charset="-127"/>
              </a:rPr>
              <a:t> 현재 진행 상황에 대한 설명</a:t>
            </a:r>
            <a:endParaRPr lang="en-US" altLang="ko-KR" sz="1100" dirty="0">
              <a:solidFill>
                <a:schemeClr val="bg1">
                  <a:lumMod val="65000"/>
                </a:schemeClr>
              </a:solidFill>
              <a:ea typeface="맑은 고딕" panose="020B0503020000020004" pitchFamily="50" charset="-127"/>
              <a:cs typeface="SeoulNamsan M" charset="-127"/>
            </a:endParaRPr>
          </a:p>
          <a:p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※ 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  <a:cs typeface="SeoulNamsan M" charset="-127"/>
              </a:rPr>
              <a:t>기제작기간이 있는 경우 </a:t>
            </a:r>
            <a:r>
              <a:rPr lang="ko-KR" altLang="en-US" sz="11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  <a:cs typeface="SeoulNamsan M" charset="-127"/>
              </a:rPr>
              <a:t>이전기간을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  <a:cs typeface="SeoulNamsan M" charset="-127"/>
              </a:rPr>
              <a:t> 포함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  <a:cs typeface="SeoulNamsan M" charset="-127"/>
              </a:rPr>
              <a:t>(</a:t>
            </a:r>
            <a:r>
              <a:rPr lang="ko-KR" altLang="en-US" sz="1100" dirty="0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  <a:cs typeface="SeoulNamsan M" charset="-127"/>
              </a:rPr>
              <a:t>프로젝트 제작의 전체 일정을 기재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  <a:cs typeface="SeoulNamsan M" charset="-127"/>
              </a:rPr>
              <a:t>)</a:t>
            </a:r>
          </a:p>
          <a:p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※ 각 단계별 목표를 객관적으로 쉽게 확인할 수 있도록 과제 </a:t>
            </a:r>
            <a:r>
              <a:rPr lang="ko-KR" altLang="ko-KR" sz="1100" dirty="0" err="1">
                <a:solidFill>
                  <a:schemeClr val="bg1">
                    <a:lumMod val="65000"/>
                  </a:schemeClr>
                </a:solidFill>
              </a:rPr>
              <a:t>수행내용을</a:t>
            </a:r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 작성하며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일정을 도식적으로 표시</a:t>
            </a:r>
          </a:p>
          <a:p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※ 추진일정은 가능한 한 구체적이고 상세하게 작성</a:t>
            </a:r>
          </a:p>
          <a:p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※ 주요 </a:t>
            </a:r>
            <a:r>
              <a:rPr lang="ko-KR" altLang="ko-KR" sz="1100" dirty="0" err="1">
                <a:solidFill>
                  <a:schemeClr val="bg1">
                    <a:lumMod val="65000"/>
                  </a:schemeClr>
                </a:solidFill>
              </a:rPr>
              <a:t>결과물란은</a:t>
            </a:r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 예상되는 결과물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</a:rPr>
              <a:t>(</a:t>
            </a:r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기획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구성안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파일럿 프로젝트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최종 프로젝트</a:t>
            </a:r>
            <a:r>
              <a:rPr lang="en-US" altLang="ko-KR" sz="1100" dirty="0">
                <a:solidFill>
                  <a:schemeClr val="bg1">
                    <a:lumMod val="65000"/>
                  </a:schemeClr>
                </a:solidFill>
              </a:rPr>
              <a:t>) </a:t>
            </a:r>
            <a:r>
              <a:rPr lang="ko-KR" altLang="ko-KR" sz="1100" dirty="0">
                <a:solidFill>
                  <a:schemeClr val="bg1">
                    <a:lumMod val="65000"/>
                  </a:schemeClr>
                </a:solidFill>
              </a:rPr>
              <a:t>등의 주요사항 기재</a:t>
            </a:r>
            <a:endParaRPr lang="ko-KR" altLang="en-US" sz="1100" dirty="0">
              <a:solidFill>
                <a:schemeClr val="bg1">
                  <a:lumMod val="65000"/>
                </a:schemeClr>
              </a:solidFill>
              <a:ea typeface="맑은 고딕" panose="020B0503020000020004" pitchFamily="50" charset="-127"/>
              <a:cs typeface="SeoulNamsan M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BDBD3B5-64E9-4E51-A14C-D415633F256D}"/>
              </a:ext>
            </a:extLst>
          </p:cNvPr>
          <p:cNvGrpSpPr/>
          <p:nvPr/>
        </p:nvGrpSpPr>
        <p:grpSpPr>
          <a:xfrm>
            <a:off x="608234" y="1729562"/>
            <a:ext cx="2922061" cy="276999"/>
            <a:chOff x="319595" y="2002598"/>
            <a:chExt cx="2922061" cy="276999"/>
          </a:xfrm>
        </p:grpSpPr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23DE6BD-5B7A-45D9-9B41-9B7A2891BB3E}"/>
                </a:ext>
              </a:extLst>
            </p:cNvPr>
            <p:cNvSpPr txBox="1"/>
            <p:nvPr/>
          </p:nvSpPr>
          <p:spPr>
            <a:xfrm>
              <a:off x="319595" y="200259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작성요령</a:t>
              </a:r>
            </a:p>
          </p:txBody>
        </p:sp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8EF2BE77-7296-46BF-8D1E-7833B151F84E}"/>
                </a:ext>
              </a:extLst>
            </p:cNvPr>
            <p:cNvSpPr txBox="1"/>
            <p:nvPr/>
          </p:nvSpPr>
          <p:spPr>
            <a:xfrm>
              <a:off x="1056442" y="2002598"/>
              <a:ext cx="2185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* </a:t>
              </a:r>
              <a:r>
                <a:rPr lang="ko-KR" altLang="en-US" sz="1100" dirty="0">
                  <a:solidFill>
                    <a:schemeClr val="bg1">
                      <a:lumMod val="6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oulNamsan M" charset="-127"/>
                </a:rPr>
                <a:t>작성 완료 후 작성요령은 삭제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67668A54-45D8-473A-B3FB-1ACDD00712B5}"/>
              </a:ext>
            </a:extLst>
          </p:cNvPr>
          <p:cNvSpPr/>
          <p:nvPr/>
        </p:nvSpPr>
        <p:spPr>
          <a:xfrm>
            <a:off x="690579" y="1235203"/>
            <a:ext cx="3327967" cy="124366"/>
          </a:xfrm>
          <a:prstGeom prst="rect">
            <a:avLst/>
          </a:prstGeom>
          <a:solidFill>
            <a:srgbClr val="00A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8B043776-34B6-40BA-BCE1-74043BDAF64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96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텍스트 상자 10"/>
          <p:cNvSpPr txBox="1"/>
          <p:nvPr/>
        </p:nvSpPr>
        <p:spPr>
          <a:xfrm>
            <a:off x="540374" y="518512"/>
            <a:ext cx="6880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3.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프로젝트 제작 계획</a:t>
            </a:r>
            <a:r>
              <a:rPr kumimoji="1" lang="en-US" altLang="ko-KR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:</a:t>
            </a:r>
            <a:r>
              <a:rPr kumimoji="1" lang="ko-KR" altLang="en-US" sz="3600" b="1" dirty="0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 </a:t>
            </a:r>
            <a:r>
              <a:rPr kumimoji="1" lang="ko-KR" altLang="en-US" sz="3600" b="1" dirty="0" err="1">
                <a:solidFill>
                  <a:srgbClr val="00A1D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oulNamsan EB" charset="-127"/>
              </a:rPr>
              <a:t>제작일정</a:t>
            </a:r>
            <a:endParaRPr kumimoji="1" lang="ko-KR" altLang="en-US" sz="3600" b="1" dirty="0">
              <a:solidFill>
                <a:srgbClr val="00A1D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oulNamsan EB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5EA7D54-7956-49A4-9814-F366237447B1}"/>
              </a:ext>
            </a:extLst>
          </p:cNvPr>
          <p:cNvSpPr/>
          <p:nvPr/>
        </p:nvSpPr>
        <p:spPr>
          <a:xfrm>
            <a:off x="690579" y="1235203"/>
            <a:ext cx="3327967" cy="124366"/>
          </a:xfrm>
          <a:prstGeom prst="rect">
            <a:avLst/>
          </a:prstGeom>
          <a:solidFill>
            <a:srgbClr val="00A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76045CC-08D5-40F8-A289-2B87EA5FA9AE}"/>
              </a:ext>
            </a:extLst>
          </p:cNvPr>
          <p:cNvSpPr txBox="1"/>
          <p:nvPr/>
        </p:nvSpPr>
        <p:spPr>
          <a:xfrm>
            <a:off x="640080" y="1545336"/>
            <a:ext cx="31502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solidFill>
                  <a:srgbClr val="00A1DE"/>
                </a:solidFill>
              </a:rPr>
              <a:t>Sample</a:t>
            </a:r>
            <a:r>
              <a:rPr lang="ko-KR" altLang="en-US" sz="1600" b="1" dirty="0">
                <a:solidFill>
                  <a:srgbClr val="00A1DE"/>
                </a:solidFill>
              </a:rPr>
              <a:t> </a:t>
            </a:r>
            <a:r>
              <a:rPr lang="en-US" altLang="ko-KR" sz="1600" b="1" dirty="0">
                <a:solidFill>
                  <a:srgbClr val="00A1DE"/>
                </a:solidFill>
              </a:rPr>
              <a:t>Image: </a:t>
            </a:r>
            <a:r>
              <a:rPr lang="ko-KR" altLang="en-US" sz="1600" b="1" dirty="0">
                <a:solidFill>
                  <a:srgbClr val="00A1DE"/>
                </a:solidFill>
              </a:rPr>
              <a:t>제작 추진 일정 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CCF2F703-B21D-487D-BF35-2BC1DE1CF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648981"/>
              </p:ext>
            </p:extLst>
          </p:nvPr>
        </p:nvGraphicFramePr>
        <p:xfrm>
          <a:off x="623888" y="1970738"/>
          <a:ext cx="11125205" cy="3652060"/>
        </p:xfrm>
        <a:graphic>
          <a:graphicData uri="http://schemas.openxmlformats.org/drawingml/2006/table">
            <a:tbl>
              <a:tblPr/>
              <a:tblGrid>
                <a:gridCol w="1677833">
                  <a:extLst>
                    <a:ext uri="{9D8B030D-6E8A-4147-A177-3AD203B41FA5}">
                      <a16:colId xmlns:a16="http://schemas.microsoft.com/office/drawing/2014/main" val="2337753977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4163669104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3585483751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3268171225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802781604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734760774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4146415256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891633958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3574877383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3803854633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3462597848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2055185462"/>
                    </a:ext>
                  </a:extLst>
                </a:gridCol>
                <a:gridCol w="787281">
                  <a:extLst>
                    <a:ext uri="{9D8B030D-6E8A-4147-A177-3AD203B41FA5}">
                      <a16:colId xmlns:a16="http://schemas.microsoft.com/office/drawing/2014/main" val="155626806"/>
                    </a:ext>
                  </a:extLst>
                </a:gridCol>
              </a:tblGrid>
              <a:tr h="378983">
                <a:tc rowSpan="3">
                  <a:txBody>
                    <a:bodyPr/>
                    <a:lstStyle/>
                    <a:p>
                      <a:pPr marL="0" marR="6350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일 정</a:t>
                      </a: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수행내용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추 진 일 정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870413"/>
                  </a:ext>
                </a:extLst>
              </a:tr>
              <a:tr h="3037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r>
                        <a:rPr lang="en-US" altLang="ko-KR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‘25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008355"/>
                  </a:ext>
                </a:extLst>
              </a:tr>
              <a:tr h="3037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400" b="1" kern="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89859"/>
                  </a:ext>
                </a:extLst>
              </a:tr>
              <a:tr h="2665671">
                <a:tc>
                  <a:txBody>
                    <a:bodyPr/>
                    <a:lstStyle/>
                    <a:p>
                      <a:pPr marL="0" marR="0" indent="-18923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-4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※ </a:t>
                      </a:r>
                      <a:r>
                        <a:rPr lang="ko-KR" altLang="en-US" sz="1000" b="1" kern="0" spc="-6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세부수행내용 기재</a:t>
                      </a:r>
                      <a:endParaRPr lang="en-US" altLang="ko-KR" sz="1000" b="1" kern="0" spc="0" dirty="0">
                        <a:solidFill>
                          <a:schemeClr val="tx1"/>
                        </a:solidFill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  <a:p>
                      <a:pPr marL="0" marR="0" indent="-18923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&lt;</a:t>
                      </a:r>
                      <a:r>
                        <a:rPr lang="ko-KR" altLang="en-US" sz="900" kern="0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작성 예</a:t>
                      </a:r>
                      <a:r>
                        <a:rPr lang="en-US" altLang="ko-KR" sz="900" kern="0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&gt;</a:t>
                      </a: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-20066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</a:rPr>
                        <a:t>대본 집필</a:t>
                      </a:r>
                      <a:endParaRPr lang="en-US" altLang="ko-KR" sz="1000" kern="0" spc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marL="0" marR="0" indent="-20066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</a:rPr>
                        <a:t>캐스팅</a:t>
                      </a:r>
                      <a:endParaRPr lang="en-US" altLang="ko-KR" sz="1000" kern="0" spc="0" baseline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marL="0" marR="0" indent="-20066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</a:rPr>
                        <a:t>로케이션</a:t>
                      </a:r>
                      <a:endParaRPr lang="en-US" altLang="ko-KR" sz="1000" kern="0" spc="0" baseline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marL="0" marR="0" indent="-20066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</a:rPr>
                        <a:t>촬영</a:t>
                      </a:r>
                      <a:endParaRPr lang="en-US" altLang="ko-KR" sz="1000" kern="0" spc="0" baseline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marL="0" marR="0" indent="-20066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</a:rPr>
                        <a:t>편집</a:t>
                      </a:r>
                      <a:endParaRPr lang="en-US" altLang="ko-KR" sz="1000" kern="0" spc="0" baseline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marL="0" marR="0" indent="-20066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kern="0" spc="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</a:rPr>
                        <a:t>DI</a:t>
                      </a:r>
                    </a:p>
                    <a:p>
                      <a:pPr marL="0" marR="0" indent="-20066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</a:rPr>
                        <a:t>최종 완성</a:t>
                      </a:r>
                      <a:endParaRPr lang="en-US" altLang="ko-KR" sz="1000" kern="0" spc="0" baseline="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kern="0" spc="0" dirty="0">
                        <a:solidFill>
                          <a:schemeClr val="tx1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13703" marR="13703" marT="13703" marB="137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5736857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F057434B-6AAD-4134-8575-D6811FDD90F6}"/>
              </a:ext>
            </a:extLst>
          </p:cNvPr>
          <p:cNvSpPr/>
          <p:nvPr/>
        </p:nvSpPr>
        <p:spPr>
          <a:xfrm rot="20838439">
            <a:off x="8064399" y="2997411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C00000"/>
                </a:solidFill>
              </a:rPr>
              <a:t>Sample Image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B176386B-48DF-4837-9119-2CF50686604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819288" y="342811"/>
            <a:ext cx="964223" cy="4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71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2200</TotalTime>
  <Words>491</Words>
  <Application>Microsoft Office PowerPoint</Application>
  <PresentationFormat>와이드스크린</PresentationFormat>
  <Paragraphs>138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2" baseType="lpstr">
      <vt:lpstr>SeoulNamsan B</vt:lpstr>
      <vt:lpstr>SeoulNamsan EB</vt:lpstr>
      <vt:lpstr>SeoulNamsan L</vt:lpstr>
      <vt:lpstr>SeoulNamsan M</vt:lpstr>
      <vt:lpstr>맑은 고딕</vt:lpstr>
      <vt:lpstr>바탕</vt:lpstr>
      <vt:lpstr>함초롬바탕</vt:lpstr>
      <vt:lpstr>Arial</vt:lpstr>
      <vt:lpstr>Times New Roman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김지희</dc:creator>
  <cp:lastModifiedBy>SBA</cp:lastModifiedBy>
  <cp:revision>150</cp:revision>
  <cp:lastPrinted>2020-09-17T08:07:15Z</cp:lastPrinted>
  <dcterms:created xsi:type="dcterms:W3CDTF">2018-03-27T07:45:44Z</dcterms:created>
  <dcterms:modified xsi:type="dcterms:W3CDTF">2025-03-05T01:23:19Z</dcterms:modified>
</cp:coreProperties>
</file>