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761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919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808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6741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1516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8666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884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125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172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0704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85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EDA0D-7E67-4926-8335-C1EFB872CDAC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16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2025</a:t>
            </a:r>
            <a:r>
              <a:rPr lang="ko-KR" altLang="en-US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</a:t>
            </a:r>
            <a:r>
              <a:rPr lang="en-US" altLang="ko-KR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차 </a:t>
            </a:r>
            <a:r>
              <a:rPr lang="en-US" altLang="ko-KR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DDP </a:t>
            </a:r>
            <a:r>
              <a:rPr lang="ko-KR" altLang="en-US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쇼룸</a:t>
            </a:r>
            <a:r>
              <a:rPr lang="en-US" altLang="ko-KR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/>
            </a:r>
            <a:br>
              <a:rPr lang="en-US" altLang="ko-KR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</a:br>
            <a:r>
              <a:rPr lang="ko-KR" altLang="en-US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패션 </a:t>
            </a:r>
            <a:r>
              <a:rPr lang="ko-KR" altLang="en-US" sz="44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테크기업</a:t>
            </a:r>
            <a:r>
              <a:rPr lang="ko-KR" altLang="en-US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44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PoC</a:t>
            </a:r>
            <a:r>
              <a:rPr lang="en-US" altLang="ko-KR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지원</a:t>
            </a:r>
            <a:r>
              <a:rPr lang="en-US" altLang="ko-KR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/>
            </a:r>
            <a:br>
              <a:rPr lang="en-US" altLang="ko-KR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</a:br>
            <a:r>
              <a:rPr lang="en-US" altLang="ko-KR" sz="2000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/>
            </a:r>
            <a:b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</a:b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기술 실증 계획서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양식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76251" y="3876358"/>
            <a:ext cx="9144000" cy="2818356"/>
          </a:xfrm>
        </p:spPr>
        <p:txBody>
          <a:bodyPr>
            <a:normAutofit/>
          </a:bodyPr>
          <a:lstStyle/>
          <a:p>
            <a:r>
              <a:rPr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2025. </a:t>
            </a:r>
            <a:r>
              <a:rPr lang="en-US" altLang="ko-KR" sz="20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3. </a:t>
            </a:r>
            <a:endParaRPr lang="en-US" altLang="ko-KR" sz="20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endParaRPr lang="en-US" altLang="ko-KR" sz="2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endParaRPr lang="en-US" altLang="ko-KR" sz="20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endParaRPr lang="en-US" altLang="ko-KR" sz="2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| </a:t>
            </a:r>
            <a:r>
              <a:rPr lang="ko-KR" altLang="en-US" sz="20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뷰티기업육성팀</a:t>
            </a:r>
            <a:r>
              <a:rPr lang="ko-KR" altLang="en-US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|</a:t>
            </a:r>
            <a:endParaRPr lang="ko-KR" altLang="en-US" sz="2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20423" y="4664649"/>
            <a:ext cx="1351153" cy="76390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91901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3. </a:t>
            </a:r>
            <a:r>
              <a:rPr lang="ko-KR" altLang="en-US" b="1" dirty="0" smtClean="0"/>
              <a:t>기대효과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45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본 사업을 통해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신청기업</a:t>
            </a:r>
            <a:r>
              <a:rPr lang="ko-KR" altLang="en-US" i="1" dirty="0" smtClean="0">
                <a:solidFill>
                  <a:srgbClr val="0000FF"/>
                </a:solidFill>
              </a:rPr>
              <a:t> 및 </a:t>
            </a:r>
            <a:r>
              <a:rPr lang="en-US" altLang="ko-KR" i="1" dirty="0" smtClean="0">
                <a:solidFill>
                  <a:srgbClr val="0000FF"/>
                </a:solidFill>
              </a:rPr>
              <a:t>DDP </a:t>
            </a:r>
            <a:r>
              <a:rPr lang="ko-KR" altLang="en-US" i="1" dirty="0" smtClean="0">
                <a:solidFill>
                  <a:srgbClr val="0000FF"/>
                </a:solidFill>
              </a:rPr>
              <a:t>쇼룸이 얻을 수 있는 기대효과에 대해 기술</a:t>
            </a:r>
            <a:endParaRPr lang="en-US" altLang="ko-KR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2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[</a:t>
            </a:r>
            <a:r>
              <a:rPr lang="ko-KR" altLang="en-US" b="1" dirty="0" smtClean="0"/>
              <a:t>참고</a:t>
            </a:r>
            <a:r>
              <a:rPr lang="en-US" altLang="ko-KR" b="1" dirty="0" smtClean="0"/>
              <a:t>] </a:t>
            </a:r>
            <a:r>
              <a:rPr lang="ko-KR" altLang="en-US" b="1" dirty="0" smtClean="0"/>
              <a:t>작성 및 제출 안내</a:t>
            </a:r>
            <a:endParaRPr lang="ko-KR" alt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55171" y="999309"/>
            <a:ext cx="11384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err="1" smtClean="0"/>
              <a:t>작성분량</a:t>
            </a:r>
            <a:r>
              <a:rPr lang="en-US" altLang="ko-KR" dirty="0" smtClean="0"/>
              <a:t>: </a:t>
            </a:r>
            <a:r>
              <a:rPr lang="ko-KR" altLang="en-US" dirty="0" smtClean="0"/>
              <a:t>본문 </a:t>
            </a:r>
            <a:r>
              <a:rPr lang="en-US" altLang="ko-KR" dirty="0" smtClean="0"/>
              <a:t>20</a:t>
            </a:r>
            <a:r>
              <a:rPr lang="ko-KR" altLang="en-US" dirty="0" smtClean="0"/>
              <a:t>페이지 이내</a:t>
            </a:r>
            <a:r>
              <a:rPr lang="en-US" altLang="ko-KR" dirty="0" smtClean="0"/>
              <a:t>(</a:t>
            </a:r>
            <a:r>
              <a:rPr lang="ko-KR" altLang="en-US" dirty="0" smtClean="0"/>
              <a:t>표지 제외</a:t>
            </a:r>
            <a:r>
              <a:rPr lang="en-US" altLang="ko-KR" dirty="0" smtClean="0"/>
              <a:t>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err="1" smtClean="0"/>
              <a:t>작성양식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자유</a:t>
            </a:r>
            <a:r>
              <a:rPr lang="en-US" altLang="ko-KR" dirty="0" smtClean="0"/>
              <a:t>(</a:t>
            </a:r>
            <a:r>
              <a:rPr lang="ko-KR" altLang="en-US" dirty="0" smtClean="0"/>
              <a:t>디자인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템플릿 등 자유롭게 구성</a:t>
            </a:r>
            <a:r>
              <a:rPr lang="en-US" altLang="ko-KR" smtClean="0"/>
              <a:t>)</a:t>
            </a:r>
            <a:endParaRPr lang="en-US" altLang="ko-KR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err="1" smtClean="0"/>
              <a:t>작성내용</a:t>
            </a:r>
            <a:r>
              <a:rPr lang="en-US" altLang="ko-KR" dirty="0" smtClean="0"/>
              <a:t>: </a:t>
            </a:r>
            <a:r>
              <a:rPr lang="ko-KR" altLang="en-US" dirty="0" smtClean="0"/>
              <a:t>본 양식을 참고하여 모집공고문의 평가항목에 대한 내용이 잘 드러나도록 작성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err="1" smtClean="0"/>
              <a:t>제출형식</a:t>
            </a:r>
            <a:r>
              <a:rPr lang="en-US" altLang="ko-KR" dirty="0" smtClean="0"/>
              <a:t>: </a:t>
            </a:r>
            <a:r>
              <a:rPr lang="ko-KR" altLang="en-US" dirty="0" smtClean="0"/>
              <a:t>표지에 날인하여 </a:t>
            </a:r>
            <a:r>
              <a:rPr lang="en-US" altLang="ko-KR" dirty="0" smtClean="0"/>
              <a:t>PDF </a:t>
            </a:r>
            <a:r>
              <a:rPr lang="ko-KR" altLang="en-US" dirty="0" smtClean="0"/>
              <a:t>파일로 제출</a:t>
            </a:r>
            <a:endParaRPr lang="en-US" altLang="ko-K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55171" y="2897326"/>
            <a:ext cx="113842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smtClean="0">
                <a:latin typeface="+mn-ea"/>
              </a:rPr>
              <a:t>작성요령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(1) </a:t>
            </a:r>
            <a:r>
              <a:rPr lang="ko-KR" altLang="en-US" dirty="0" smtClean="0">
                <a:latin typeface="+mn-ea"/>
              </a:rPr>
              <a:t>페이지 하단에 쪽 번호 기재</a:t>
            </a:r>
            <a:r>
              <a:rPr lang="en-US" altLang="ko-KR" dirty="0" smtClean="0">
                <a:latin typeface="+mn-ea"/>
              </a:rPr>
              <a:t>(</a:t>
            </a:r>
            <a:r>
              <a:rPr lang="ko-KR" altLang="en-US" dirty="0" smtClean="0">
                <a:latin typeface="+mn-ea"/>
              </a:rPr>
              <a:t>표지 제외 본문부터 </a:t>
            </a:r>
            <a:r>
              <a:rPr lang="en-US" altLang="ko-KR" dirty="0" smtClean="0">
                <a:latin typeface="+mn-ea"/>
              </a:rPr>
              <a:t>1</a:t>
            </a:r>
            <a:r>
              <a:rPr lang="ko-KR" altLang="en-US" dirty="0" smtClean="0">
                <a:latin typeface="+mn-ea"/>
              </a:rPr>
              <a:t>페이지로 시작</a:t>
            </a:r>
            <a:r>
              <a:rPr lang="en-US" altLang="ko-KR" dirty="0" smtClean="0">
                <a:latin typeface="+mn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(2) </a:t>
            </a:r>
            <a:r>
              <a:rPr lang="ko-KR" altLang="en-US" dirty="0" smtClean="0">
                <a:latin typeface="+mn-ea"/>
              </a:rPr>
              <a:t>스캔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그림 파일 등은 크기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해상도 등 최적</a:t>
            </a:r>
            <a:r>
              <a:rPr lang="en-US" altLang="ko-KR" dirty="0" smtClean="0">
                <a:latin typeface="+mn-ea"/>
              </a:rPr>
              <a:t>‧</a:t>
            </a:r>
            <a:r>
              <a:rPr lang="ko-KR" altLang="en-US" dirty="0" smtClean="0">
                <a:latin typeface="+mn-ea"/>
              </a:rPr>
              <a:t>최소화하여 문서에 삽입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(3) </a:t>
            </a:r>
            <a:r>
              <a:rPr lang="ko-KR" altLang="en-US" dirty="0" smtClean="0">
                <a:latin typeface="+mn-ea"/>
              </a:rPr>
              <a:t>본문에 사용된 근거자료</a:t>
            </a:r>
            <a:r>
              <a:rPr lang="en-US" altLang="ko-KR" dirty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등은 객관적으로 증명할 수 있는 내용으로 기재하며</a:t>
            </a:r>
            <a:r>
              <a:rPr lang="en-US" altLang="ko-KR" dirty="0" smtClean="0">
                <a:latin typeface="+mn-ea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    </a:t>
            </a:r>
            <a:r>
              <a:rPr lang="ko-KR" altLang="en-US" dirty="0" err="1" smtClean="0">
                <a:latin typeface="+mn-ea"/>
              </a:rPr>
              <a:t>인용자료</a:t>
            </a:r>
            <a:r>
              <a:rPr lang="ko-KR" altLang="en-US" dirty="0" smtClean="0">
                <a:latin typeface="+mn-ea"/>
              </a:rPr>
              <a:t> 및 데이터의 출처 명시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(4) </a:t>
            </a:r>
            <a:r>
              <a:rPr lang="ko-KR" altLang="en-US" dirty="0" smtClean="0">
                <a:latin typeface="+mn-ea"/>
              </a:rPr>
              <a:t>제출 시 본 페이지 및 </a:t>
            </a:r>
            <a:r>
              <a:rPr lang="ko-KR" altLang="en-US" i="1" dirty="0" smtClean="0">
                <a:solidFill>
                  <a:srgbClr val="0000FF"/>
                </a:solidFill>
                <a:latin typeface="+mn-ea"/>
              </a:rPr>
              <a:t>파란색</a:t>
            </a:r>
            <a:r>
              <a:rPr lang="ko-KR" altLang="en-US" dirty="0" smtClean="0">
                <a:latin typeface="+mn-ea"/>
              </a:rPr>
              <a:t>으로 기재된 작성요령 등은 모두 삭제 후 제출</a:t>
            </a:r>
            <a:endParaRPr lang="en-US" altLang="ko-KR" dirty="0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5171" y="5626340"/>
            <a:ext cx="11384280" cy="45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FF0000"/>
                </a:solidFill>
                <a:latin typeface="+mn-ea"/>
              </a:rPr>
              <a:t>※ 1</a:t>
            </a:r>
            <a:r>
              <a:rPr lang="ko-KR" altLang="en-US" b="1" dirty="0" smtClean="0">
                <a:solidFill>
                  <a:srgbClr val="FF0000"/>
                </a:solidFill>
                <a:latin typeface="+mn-ea"/>
              </a:rPr>
              <a:t>차 서류평가 통과 시 본 자료를 기반으로 </a:t>
            </a:r>
            <a:r>
              <a:rPr lang="en-US" altLang="ko-KR" b="1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lang="ko-KR" altLang="en-US" b="1" dirty="0" smtClean="0">
                <a:solidFill>
                  <a:srgbClr val="FF0000"/>
                </a:solidFill>
                <a:latin typeface="+mn-ea"/>
              </a:rPr>
              <a:t>차 </a:t>
            </a:r>
            <a:r>
              <a:rPr lang="ko-KR" altLang="en-US" b="1" dirty="0" err="1" smtClean="0">
                <a:solidFill>
                  <a:srgbClr val="FF0000"/>
                </a:solidFill>
                <a:latin typeface="+mn-ea"/>
              </a:rPr>
              <a:t>발표평가</a:t>
            </a:r>
            <a:r>
              <a:rPr lang="ko-KR" altLang="en-US" b="1" dirty="0" smtClean="0">
                <a:solidFill>
                  <a:srgbClr val="FF0000"/>
                </a:solidFill>
                <a:latin typeface="+mn-ea"/>
              </a:rPr>
              <a:t> 진행 예정</a:t>
            </a:r>
            <a:endParaRPr lang="en-US" altLang="ko-KR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8533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1. </a:t>
            </a:r>
            <a:r>
              <a:rPr lang="ko-KR" altLang="en-US" b="1" dirty="0" err="1" smtClean="0"/>
              <a:t>기업개요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① </a:t>
            </a:r>
            <a:r>
              <a:rPr lang="ko-KR" altLang="en-US" b="1" dirty="0" err="1" smtClean="0"/>
              <a:t>기업현황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신청기업의</a:t>
            </a:r>
            <a:r>
              <a:rPr lang="ko-KR" altLang="en-US" i="1" dirty="0" smtClean="0">
                <a:solidFill>
                  <a:srgbClr val="0000FF"/>
                </a:solidFill>
              </a:rPr>
              <a:t> 일반현황</a:t>
            </a:r>
            <a:r>
              <a:rPr lang="en-US" altLang="ko-KR" i="1" dirty="0" smtClean="0">
                <a:solidFill>
                  <a:srgbClr val="0000FF"/>
                </a:solidFill>
              </a:rPr>
              <a:t>(</a:t>
            </a:r>
            <a:r>
              <a:rPr lang="ko-KR" altLang="en-US" i="1" dirty="0" smtClean="0">
                <a:solidFill>
                  <a:srgbClr val="0000FF"/>
                </a:solidFill>
              </a:rPr>
              <a:t>대표자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설립일자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주소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매출액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직원수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주요사업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연혁 등</a:t>
            </a:r>
            <a:r>
              <a:rPr lang="en-US" altLang="ko-KR" i="1" dirty="0" smtClean="0">
                <a:solidFill>
                  <a:srgbClr val="0000FF"/>
                </a:solidFill>
              </a:rPr>
              <a:t>) </a:t>
            </a:r>
            <a:r>
              <a:rPr lang="ko-KR" altLang="en-US" i="1" dirty="0" smtClean="0">
                <a:solidFill>
                  <a:srgbClr val="0000FF"/>
                </a:solidFill>
              </a:rPr>
              <a:t>기술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주요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참여인력</a:t>
            </a:r>
            <a:r>
              <a:rPr lang="ko-KR" altLang="en-US" i="1" dirty="0" smtClean="0">
                <a:solidFill>
                  <a:srgbClr val="0000FF"/>
                </a:solidFill>
              </a:rPr>
              <a:t> 역할 및 경력 제시</a:t>
            </a:r>
            <a:r>
              <a:rPr lang="en-US" altLang="ko-KR" i="1" dirty="0" smtClean="0">
                <a:solidFill>
                  <a:srgbClr val="0000FF"/>
                </a:solidFill>
              </a:rPr>
              <a:t>(</a:t>
            </a:r>
            <a:r>
              <a:rPr lang="ko-KR" altLang="en-US" i="1" dirty="0" smtClean="0">
                <a:solidFill>
                  <a:srgbClr val="0000FF"/>
                </a:solidFill>
              </a:rPr>
              <a:t>대표자</a:t>
            </a:r>
            <a:r>
              <a:rPr lang="en-US" altLang="ko-KR" i="1" dirty="0" smtClean="0">
                <a:solidFill>
                  <a:srgbClr val="0000FF"/>
                </a:solidFill>
              </a:rPr>
              <a:t>, PM</a:t>
            </a:r>
            <a:r>
              <a:rPr lang="ko-KR" altLang="en-US" i="1" dirty="0" smtClean="0">
                <a:solidFill>
                  <a:srgbClr val="0000FF"/>
                </a:solidFill>
              </a:rPr>
              <a:t>을 제외한 인원의 개인정보</a:t>
            </a:r>
            <a:r>
              <a:rPr lang="en-US" altLang="ko-KR" i="1" dirty="0" smtClean="0">
                <a:solidFill>
                  <a:srgbClr val="0000FF"/>
                </a:solidFill>
              </a:rPr>
              <a:t>(</a:t>
            </a:r>
            <a:r>
              <a:rPr lang="ko-KR" altLang="en-US" i="1" dirty="0" smtClean="0">
                <a:solidFill>
                  <a:srgbClr val="0000FF"/>
                </a:solidFill>
              </a:rPr>
              <a:t>성명 등</a:t>
            </a:r>
            <a:r>
              <a:rPr lang="en-US" altLang="ko-KR" i="1" dirty="0" smtClean="0">
                <a:solidFill>
                  <a:srgbClr val="0000FF"/>
                </a:solidFill>
              </a:rPr>
              <a:t>) </a:t>
            </a:r>
            <a:r>
              <a:rPr lang="ko-KR" altLang="en-US" i="1" dirty="0" smtClean="0">
                <a:solidFill>
                  <a:srgbClr val="0000FF"/>
                </a:solidFill>
              </a:rPr>
              <a:t>기재</a:t>
            </a:r>
            <a:r>
              <a:rPr lang="en-US" altLang="ko-KR" i="1" dirty="0" smtClean="0">
                <a:solidFill>
                  <a:srgbClr val="0000FF"/>
                </a:solidFill>
              </a:rPr>
              <a:t>X)</a:t>
            </a:r>
          </a:p>
        </p:txBody>
      </p:sp>
    </p:spTree>
    <p:extLst>
      <p:ext uri="{BB962C8B-B14F-4D97-AF65-F5344CB8AC3E}">
        <p14:creationId xmlns:p14="http://schemas.microsoft.com/office/powerpoint/2010/main" val="413202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1. </a:t>
            </a:r>
            <a:r>
              <a:rPr lang="ko-KR" altLang="en-US" b="1" dirty="0" err="1" smtClean="0"/>
              <a:t>기업개요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② </a:t>
            </a:r>
            <a:r>
              <a:rPr lang="ko-KR" altLang="en-US" b="1" dirty="0" err="1" smtClean="0"/>
              <a:t>기업역량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실증 기술 개발 및 전시</a:t>
            </a:r>
            <a:r>
              <a:rPr lang="en-US" altLang="ko-KR" i="1" dirty="0" smtClean="0">
                <a:solidFill>
                  <a:srgbClr val="0000FF"/>
                </a:solidFill>
              </a:rPr>
              <a:t>/</a:t>
            </a:r>
            <a:r>
              <a:rPr lang="ko-KR" altLang="en-US" i="1" dirty="0" smtClean="0">
                <a:solidFill>
                  <a:srgbClr val="0000FF"/>
                </a:solidFill>
              </a:rPr>
              <a:t>체험 관련 기업의 경쟁력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우수성 등을 차별성 있게 기술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유사사업</a:t>
            </a:r>
            <a:r>
              <a:rPr lang="ko-KR" altLang="en-US" i="1" dirty="0" smtClean="0">
                <a:solidFill>
                  <a:srgbClr val="0000FF"/>
                </a:solidFill>
              </a:rPr>
              <a:t>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수행경험</a:t>
            </a:r>
            <a:r>
              <a:rPr lang="ko-KR" altLang="en-US" i="1" dirty="0" smtClean="0">
                <a:solidFill>
                  <a:srgbClr val="0000FF"/>
                </a:solidFill>
              </a:rPr>
              <a:t> 나열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   &lt;</a:t>
            </a:r>
            <a:r>
              <a:rPr lang="ko-KR" altLang="en-US" i="1" dirty="0" smtClean="0">
                <a:solidFill>
                  <a:srgbClr val="0000FF"/>
                </a:solidFill>
              </a:rPr>
              <a:t>예시</a:t>
            </a:r>
            <a:r>
              <a:rPr lang="en-US" altLang="ko-KR" i="1" dirty="0" smtClean="0">
                <a:solidFill>
                  <a:srgbClr val="0000FF"/>
                </a:solidFill>
              </a:rPr>
              <a:t>&gt;</a:t>
            </a:r>
          </a:p>
          <a:p>
            <a:pPr>
              <a:lnSpc>
                <a:spcPct val="150000"/>
              </a:lnSpc>
            </a:pPr>
            <a:endParaRPr lang="en-US" altLang="ko-KR" i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i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157268"/>
              </p:ext>
            </p:extLst>
          </p:nvPr>
        </p:nvGraphicFramePr>
        <p:xfrm>
          <a:off x="849812" y="2345995"/>
          <a:ext cx="10462624" cy="1112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77851">
                  <a:extLst>
                    <a:ext uri="{9D8B030D-6E8A-4147-A177-3AD203B41FA5}">
                      <a16:colId xmlns:a16="http://schemas.microsoft.com/office/drawing/2014/main" val="1746412960"/>
                    </a:ext>
                  </a:extLst>
                </a:gridCol>
                <a:gridCol w="1672046">
                  <a:extLst>
                    <a:ext uri="{9D8B030D-6E8A-4147-A177-3AD203B41FA5}">
                      <a16:colId xmlns:a16="http://schemas.microsoft.com/office/drawing/2014/main" val="3246002143"/>
                    </a:ext>
                  </a:extLst>
                </a:gridCol>
                <a:gridCol w="3696788">
                  <a:extLst>
                    <a:ext uri="{9D8B030D-6E8A-4147-A177-3AD203B41FA5}">
                      <a16:colId xmlns:a16="http://schemas.microsoft.com/office/drawing/2014/main" val="2906600894"/>
                    </a:ext>
                  </a:extLst>
                </a:gridCol>
                <a:gridCol w="3415939">
                  <a:extLst>
                    <a:ext uri="{9D8B030D-6E8A-4147-A177-3AD203B41FA5}">
                      <a16:colId xmlns:a16="http://schemas.microsoft.com/office/drawing/2014/main" val="24432351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i="1" dirty="0" err="1" smtClean="0">
                          <a:solidFill>
                            <a:srgbClr val="0000FF"/>
                          </a:solidFill>
                        </a:rPr>
                        <a:t>사업명</a:t>
                      </a:r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i="1" dirty="0" smtClean="0">
                          <a:solidFill>
                            <a:srgbClr val="0000FF"/>
                          </a:solidFill>
                        </a:rPr>
                        <a:t>사업기간</a:t>
                      </a:r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i="1" dirty="0" smtClean="0">
                          <a:solidFill>
                            <a:srgbClr val="0000FF"/>
                          </a:solidFill>
                        </a:rPr>
                        <a:t>주요내용</a:t>
                      </a:r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i="1" dirty="0" smtClean="0">
                          <a:solidFill>
                            <a:srgbClr val="0000FF"/>
                          </a:solidFill>
                        </a:rPr>
                        <a:t>주요성과</a:t>
                      </a:r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708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i="1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911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094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59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1. </a:t>
            </a:r>
            <a:r>
              <a:rPr lang="ko-KR" altLang="en-US" b="1" dirty="0" err="1" smtClean="0"/>
              <a:t>기업개요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③ </a:t>
            </a:r>
            <a:r>
              <a:rPr lang="ko-KR" altLang="en-US" b="1" dirty="0" err="1" smtClean="0"/>
              <a:t>기술소개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실증하고자 하는 기술의 작동원리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활용방안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개발단계</a:t>
            </a:r>
            <a:r>
              <a:rPr lang="ko-KR" altLang="en-US" i="1" dirty="0" smtClean="0">
                <a:solidFill>
                  <a:srgbClr val="0000FF"/>
                </a:solidFill>
              </a:rPr>
              <a:t> 등 기술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타 기술 대비 당사 기술의 차별성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우수성 등을 중심으로 기술</a:t>
            </a:r>
            <a:endParaRPr lang="en-US" altLang="ko-KR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69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2</a:t>
            </a:r>
            <a:r>
              <a:rPr lang="en-US" altLang="ko-KR" b="1" dirty="0" smtClean="0"/>
              <a:t>. </a:t>
            </a:r>
            <a:r>
              <a:rPr lang="ko-KR" altLang="en-US" b="1" dirty="0" err="1" smtClean="0"/>
              <a:t>실증계획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① </a:t>
            </a:r>
            <a:r>
              <a:rPr lang="ko-KR" altLang="en-US" b="1" dirty="0" err="1" smtClean="0"/>
              <a:t>실증목표</a:t>
            </a:r>
            <a:r>
              <a:rPr lang="ko-KR" altLang="en-US" b="1" dirty="0" smtClean="0"/>
              <a:t> 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본 사업에 참여하는 배경 및 목표</a:t>
            </a:r>
            <a:r>
              <a:rPr lang="en-US" altLang="ko-KR" i="1" dirty="0" smtClean="0">
                <a:solidFill>
                  <a:srgbClr val="0000FF"/>
                </a:solidFill>
              </a:rPr>
              <a:t>(</a:t>
            </a:r>
            <a:r>
              <a:rPr lang="ko-KR" altLang="en-US" i="1" dirty="0" smtClean="0">
                <a:solidFill>
                  <a:srgbClr val="0000FF"/>
                </a:solidFill>
              </a:rPr>
              <a:t>정량적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정성적</a:t>
            </a:r>
            <a:r>
              <a:rPr lang="en-US" altLang="ko-KR" i="1" dirty="0" smtClean="0">
                <a:solidFill>
                  <a:srgbClr val="0000FF"/>
                </a:solidFill>
              </a:rPr>
              <a:t>)</a:t>
            </a:r>
            <a:r>
              <a:rPr lang="ko-KR" altLang="en-US" i="1" dirty="0" smtClean="0">
                <a:solidFill>
                  <a:srgbClr val="0000FF"/>
                </a:solidFill>
              </a:rPr>
              <a:t> 기술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정량적 목표는 </a:t>
            </a:r>
            <a:r>
              <a:rPr lang="en-US" altLang="ko-KR" i="1" dirty="0" smtClean="0">
                <a:solidFill>
                  <a:srgbClr val="0000FF"/>
                </a:solidFill>
              </a:rPr>
              <a:t>‘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사업신청서</a:t>
            </a:r>
            <a:r>
              <a:rPr lang="en-US" altLang="ko-KR" i="1" dirty="0" smtClean="0">
                <a:solidFill>
                  <a:srgbClr val="0000FF"/>
                </a:solidFill>
              </a:rPr>
              <a:t>’</a:t>
            </a:r>
            <a:r>
              <a:rPr lang="ko-KR" altLang="en-US" i="1" dirty="0" smtClean="0">
                <a:solidFill>
                  <a:srgbClr val="0000FF"/>
                </a:solidFill>
              </a:rPr>
              <a:t>의 지표 및 수치와 동일하게 작성</a:t>
            </a:r>
            <a:endParaRPr lang="en-US" altLang="ko-KR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47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2</a:t>
            </a:r>
            <a:r>
              <a:rPr lang="en-US" altLang="ko-KR" b="1" dirty="0" smtClean="0"/>
              <a:t>. </a:t>
            </a:r>
            <a:r>
              <a:rPr lang="ko-KR" altLang="en-US" b="1" dirty="0" err="1" smtClean="0"/>
              <a:t>실증계획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② </a:t>
            </a:r>
            <a:r>
              <a:rPr lang="ko-KR" altLang="en-US" b="1" dirty="0" err="1" smtClean="0"/>
              <a:t>실증전략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희망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실증공간</a:t>
            </a:r>
            <a:r>
              <a:rPr lang="ko-KR" altLang="en-US" i="1" dirty="0" smtClean="0">
                <a:solidFill>
                  <a:srgbClr val="0000FF"/>
                </a:solidFill>
              </a:rPr>
              <a:t> 내 조성계획 기술</a:t>
            </a:r>
            <a:r>
              <a:rPr lang="en-US" altLang="ko-KR" b="1" i="1" dirty="0" smtClean="0">
                <a:solidFill>
                  <a:srgbClr val="0000FF"/>
                </a:solidFill>
              </a:rPr>
              <a:t>(</a:t>
            </a:r>
            <a:r>
              <a:rPr lang="ko-KR" altLang="en-US" b="1" i="1" dirty="0" smtClean="0">
                <a:solidFill>
                  <a:srgbClr val="0000FF"/>
                </a:solidFill>
              </a:rPr>
              <a:t>디자인 및 인테리어 시안 필수 포함</a:t>
            </a:r>
            <a:r>
              <a:rPr lang="en-US" altLang="ko-KR" b="1" i="1" dirty="0" smtClean="0">
                <a:solidFill>
                  <a:srgbClr val="0000FF"/>
                </a:solidFill>
              </a:rPr>
              <a:t>**)</a:t>
            </a: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신청기업의</a:t>
            </a:r>
            <a:r>
              <a:rPr lang="ko-KR" altLang="en-US" i="1" dirty="0" smtClean="0">
                <a:solidFill>
                  <a:srgbClr val="0000FF"/>
                </a:solidFill>
              </a:rPr>
              <a:t> 브랜드 및 </a:t>
            </a:r>
            <a:r>
              <a:rPr lang="en-US" altLang="ko-KR" i="1" dirty="0" smtClean="0">
                <a:solidFill>
                  <a:srgbClr val="0000FF"/>
                </a:solidFill>
              </a:rPr>
              <a:t>DDP </a:t>
            </a:r>
            <a:r>
              <a:rPr lang="ko-KR" altLang="en-US" i="1" dirty="0" smtClean="0">
                <a:solidFill>
                  <a:srgbClr val="0000FF"/>
                </a:solidFill>
              </a:rPr>
              <a:t>쇼룸과 부합하는 컨셉을 기획하고</a:t>
            </a:r>
            <a:r>
              <a:rPr lang="en-US" altLang="ko-KR" i="1" dirty="0">
                <a:solidFill>
                  <a:srgbClr val="0000FF"/>
                </a:solidFill>
              </a:rPr>
              <a:t> </a:t>
            </a:r>
            <a:r>
              <a:rPr lang="ko-KR" altLang="en-US" i="1" dirty="0" smtClean="0">
                <a:solidFill>
                  <a:srgbClr val="0000FF"/>
                </a:solidFill>
              </a:rPr>
              <a:t>방향성에 대해 기술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최종 수준의 인테리어 시안이 아니며 캠페인 컨셉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이미지 등 시각자료 자유롭게 활용 가능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전시</a:t>
            </a:r>
            <a:r>
              <a:rPr lang="en-US" altLang="ko-KR" i="1" dirty="0" smtClean="0">
                <a:solidFill>
                  <a:srgbClr val="0000FF"/>
                </a:solidFill>
              </a:rPr>
              <a:t>/</a:t>
            </a:r>
            <a:r>
              <a:rPr lang="ko-KR" altLang="en-US" i="1" dirty="0" smtClean="0">
                <a:solidFill>
                  <a:srgbClr val="0000FF"/>
                </a:solidFill>
              </a:rPr>
              <a:t>체험 조성 외 기타 프로모션 등 홍보</a:t>
            </a:r>
            <a:r>
              <a:rPr lang="en-US" altLang="ko-KR" i="1" dirty="0" smtClean="0">
                <a:solidFill>
                  <a:srgbClr val="0000FF"/>
                </a:solidFill>
              </a:rPr>
              <a:t>/</a:t>
            </a:r>
            <a:r>
              <a:rPr lang="ko-KR" altLang="en-US" i="1" dirty="0" smtClean="0">
                <a:solidFill>
                  <a:srgbClr val="0000FF"/>
                </a:solidFill>
              </a:rPr>
              <a:t>마케팅 계획 기술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세부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추진일정표</a:t>
            </a:r>
            <a:r>
              <a:rPr lang="ko-KR" altLang="en-US" i="1" dirty="0" smtClean="0">
                <a:solidFill>
                  <a:srgbClr val="0000FF"/>
                </a:solidFill>
              </a:rPr>
              <a:t> 작성</a:t>
            </a:r>
            <a:endParaRPr lang="en-US" altLang="ko-KR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22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2</a:t>
            </a:r>
            <a:r>
              <a:rPr lang="en-US" altLang="ko-KR" b="1" dirty="0" smtClean="0"/>
              <a:t>. </a:t>
            </a:r>
            <a:r>
              <a:rPr lang="ko-KR" altLang="en-US" b="1" dirty="0" err="1" smtClean="0"/>
              <a:t>실증계획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③ 협업 계획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협업 가능한 브랜드</a:t>
            </a:r>
            <a:r>
              <a:rPr lang="en-US" altLang="ko-KR" i="1" dirty="0" smtClean="0">
                <a:solidFill>
                  <a:srgbClr val="0000FF"/>
                </a:solidFill>
              </a:rPr>
              <a:t>/IP </a:t>
            </a:r>
            <a:r>
              <a:rPr lang="ko-KR" altLang="en-US" i="1" dirty="0" smtClean="0">
                <a:solidFill>
                  <a:srgbClr val="0000FF"/>
                </a:solidFill>
              </a:rPr>
              <a:t>나열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브랜드</a:t>
            </a:r>
            <a:r>
              <a:rPr lang="en-US" altLang="ko-KR" i="1" dirty="0" smtClean="0">
                <a:solidFill>
                  <a:srgbClr val="0000FF"/>
                </a:solidFill>
              </a:rPr>
              <a:t>/IP </a:t>
            </a:r>
            <a:r>
              <a:rPr lang="ko-KR" altLang="en-US" i="1" dirty="0" smtClean="0">
                <a:solidFill>
                  <a:srgbClr val="0000FF"/>
                </a:solidFill>
              </a:rPr>
              <a:t>협업을 통한 전시</a:t>
            </a:r>
            <a:r>
              <a:rPr lang="en-US" altLang="ko-KR" i="1" dirty="0" smtClean="0">
                <a:solidFill>
                  <a:srgbClr val="0000FF"/>
                </a:solidFill>
              </a:rPr>
              <a:t>/</a:t>
            </a:r>
            <a:r>
              <a:rPr lang="ko-KR" altLang="en-US" i="1" dirty="0" smtClean="0">
                <a:solidFill>
                  <a:srgbClr val="0000FF"/>
                </a:solidFill>
              </a:rPr>
              <a:t>체험 콘텐츠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변경계획</a:t>
            </a:r>
            <a:r>
              <a:rPr lang="en-US" altLang="ko-KR" i="1" dirty="0" smtClean="0">
                <a:solidFill>
                  <a:srgbClr val="0000FF"/>
                </a:solidFill>
              </a:rPr>
              <a:t>(</a:t>
            </a:r>
            <a:r>
              <a:rPr lang="ko-KR" altLang="en-US" i="1" dirty="0" smtClean="0">
                <a:solidFill>
                  <a:srgbClr val="0000FF"/>
                </a:solidFill>
              </a:rPr>
              <a:t>최소 </a:t>
            </a:r>
            <a:r>
              <a:rPr lang="en-US" altLang="ko-KR" i="1" dirty="0" smtClean="0">
                <a:solidFill>
                  <a:srgbClr val="0000FF"/>
                </a:solidFill>
              </a:rPr>
              <a:t>1</a:t>
            </a:r>
            <a:r>
              <a:rPr lang="ko-KR" altLang="en-US" i="1" dirty="0" smtClean="0">
                <a:solidFill>
                  <a:srgbClr val="0000FF"/>
                </a:solidFill>
              </a:rPr>
              <a:t>회 이상</a:t>
            </a:r>
            <a:r>
              <a:rPr lang="en-US" altLang="ko-KR" i="1" dirty="0" smtClean="0">
                <a:solidFill>
                  <a:srgbClr val="0000FF"/>
                </a:solidFill>
              </a:rPr>
              <a:t>) </a:t>
            </a:r>
            <a:r>
              <a:rPr lang="ko-KR" altLang="en-US" i="1" dirty="0" smtClean="0">
                <a:solidFill>
                  <a:srgbClr val="0000FF"/>
                </a:solidFill>
              </a:rPr>
              <a:t>기술</a:t>
            </a:r>
            <a:endParaRPr lang="en-US" altLang="ko-KR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22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2</a:t>
            </a:r>
            <a:r>
              <a:rPr lang="en-US" altLang="ko-KR" b="1" dirty="0" smtClean="0"/>
              <a:t>. </a:t>
            </a:r>
            <a:r>
              <a:rPr lang="ko-KR" altLang="en-US" b="1" dirty="0" err="1" smtClean="0"/>
              <a:t>실증계획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④ 사업화 계획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국내외 시장 동향 제시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DDP </a:t>
            </a:r>
            <a:r>
              <a:rPr lang="ko-KR" altLang="en-US" i="1" dirty="0" smtClean="0">
                <a:solidFill>
                  <a:srgbClr val="0000FF"/>
                </a:solidFill>
              </a:rPr>
              <a:t>쇼룸 실증을 통한 향후 사업화 전략 및 계획 기술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>
                <a:solidFill>
                  <a:srgbClr val="0000FF"/>
                </a:solidFill>
              </a:rPr>
              <a:t> </a:t>
            </a:r>
            <a:r>
              <a:rPr lang="en-US" altLang="ko-KR" i="1" dirty="0" smtClean="0">
                <a:solidFill>
                  <a:srgbClr val="0000FF"/>
                </a:solidFill>
              </a:rPr>
              <a:t> - </a:t>
            </a:r>
            <a:r>
              <a:rPr lang="ko-KR" altLang="en-US" i="1" dirty="0" smtClean="0">
                <a:solidFill>
                  <a:srgbClr val="0000FF"/>
                </a:solidFill>
              </a:rPr>
              <a:t>인증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표준화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사업화</a:t>
            </a:r>
            <a:r>
              <a:rPr lang="en-US" altLang="ko-KR" i="1" dirty="0" smtClean="0">
                <a:solidFill>
                  <a:srgbClr val="0000FF"/>
                </a:solidFill>
              </a:rPr>
              <a:t>(</a:t>
            </a:r>
            <a:r>
              <a:rPr lang="ko-KR" altLang="en-US" i="1" dirty="0" smtClean="0">
                <a:solidFill>
                  <a:srgbClr val="0000FF"/>
                </a:solidFill>
              </a:rPr>
              <a:t>투자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생산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글로벌화 등</a:t>
            </a:r>
            <a:r>
              <a:rPr lang="en-US" altLang="ko-KR" i="1" dirty="0" smtClean="0">
                <a:solidFill>
                  <a:srgbClr val="0000FF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22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457</Words>
  <Application>Microsoft Office PowerPoint</Application>
  <PresentationFormat>와이드스크린</PresentationFormat>
  <Paragraphs>51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HY헤드라인M</vt:lpstr>
      <vt:lpstr>맑은 고딕</vt:lpstr>
      <vt:lpstr>Arial</vt:lpstr>
      <vt:lpstr>Office 테마</vt:lpstr>
      <vt:lpstr>2025년 1차 DDP 쇼룸 패션 테크기업 PoC 지원 . 기술 실증 계획서(양식)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YEJIN</dc:creator>
  <cp:lastModifiedBy>YEJIN</cp:lastModifiedBy>
  <cp:revision>24</cp:revision>
  <dcterms:created xsi:type="dcterms:W3CDTF">2025-02-24T04:39:33Z</dcterms:created>
  <dcterms:modified xsi:type="dcterms:W3CDTF">2025-03-06T06:13:43Z</dcterms:modified>
</cp:coreProperties>
</file>