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2A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3701F-D079-47C4-B2D9-515204FED397}" type="datetimeFigureOut">
              <a:rPr lang="ko-KR" altLang="en-US" smtClean="0"/>
              <a:t>2023-07-19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0DA1D-7584-477B-8834-BC1CFD2BAF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4377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0DA1D-7584-477B-8834-BC1CFD2BAF23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1907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312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9909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326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0129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4265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9891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2023-07-19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6150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2023-07-19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7149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2023-07-19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6685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931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821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74139-5A8F-4CA8-BF4A-A090384E89C1}" type="datetimeFigureOut">
              <a:rPr lang="ko-KR" altLang="en-US" smtClean="0"/>
              <a:t>2023-07-19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4190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4317" y="1888735"/>
            <a:ext cx="7776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solidFill>
                  <a:srgbClr val="FF0000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[</a:t>
            </a:r>
            <a:r>
              <a:rPr lang="ko-KR" altLang="en-US" sz="2000" dirty="0" smtClean="0">
                <a:solidFill>
                  <a:srgbClr val="FF0000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작성 </a:t>
            </a:r>
            <a:r>
              <a:rPr lang="ko-KR" altLang="en-US" sz="2000" dirty="0">
                <a:solidFill>
                  <a:srgbClr val="FF0000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시</a:t>
            </a:r>
            <a:r>
              <a:rPr lang="ko-KR" altLang="en-US" sz="2000" dirty="0" smtClean="0">
                <a:solidFill>
                  <a:srgbClr val="FF0000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 유의사항</a:t>
            </a:r>
            <a:r>
              <a:rPr lang="en-US" altLang="ko-KR" sz="2000" dirty="0" smtClean="0">
                <a:solidFill>
                  <a:srgbClr val="FF0000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] </a:t>
            </a:r>
            <a:endParaRPr lang="ko-KR" altLang="en-US" sz="2000" dirty="0">
              <a:solidFill>
                <a:srgbClr val="FF0000"/>
              </a:solidFill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0702" y="2288845"/>
            <a:ext cx="74902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PPT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파일 그대로 제출</a:t>
            </a:r>
            <a:r>
              <a:rPr lang="en-US" altLang="ko-KR" sz="1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(PDF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변환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X)</a:t>
            </a:r>
          </a:p>
          <a:p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〮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(1P)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한 장 내 작성</a:t>
            </a:r>
            <a:endParaRPr lang="en-US" alt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en-US" altLang="ko-KR" sz="1400" dirty="0" smtClean="0">
                <a:latin typeface="맑은 고딕" panose="020B0503020000020004" pitchFamily="50" charset="-127"/>
              </a:rPr>
              <a:t>    〮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(2P)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해당 분야 체크 및 증빙자료 제출</a:t>
            </a:r>
            <a:endParaRPr lang="en-US" alt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Tx/>
              <a:buChar char="-"/>
            </a:pPr>
            <a:endParaRPr lang="en-US" alt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Tx/>
              <a:buChar char="-"/>
            </a:pP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별도 제출 자료가 있다면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사업신청 페이지의</a:t>
            </a:r>
            <a:r>
              <a:rPr lang="en-US" altLang="ko-KR" sz="1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1400" dirty="0" smtClean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별도 </a:t>
            </a:r>
            <a:r>
              <a:rPr lang="ko-KR" altLang="en-US" sz="1400" dirty="0" err="1" smtClean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부가자료</a:t>
            </a:r>
            <a:r>
              <a:rPr lang="ko-KR" altLang="en-US" sz="1400" dirty="0" smtClean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1400" dirty="0" err="1" smtClean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제출사항</a:t>
            </a:r>
            <a:r>
              <a:rPr lang="ko-KR" altLang="en-US" sz="1400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에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첨부</a:t>
            </a:r>
            <a:endParaRPr lang="en-US" alt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en-US" altLang="ko-KR" sz="1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  (3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개 이상의 파일은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1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개의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zip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파일로 압축하여 제출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용량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30MB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제한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828" y="274098"/>
            <a:ext cx="1494263" cy="2029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54317" y="4123401"/>
            <a:ext cx="7776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solidFill>
                  <a:srgbClr val="FF0000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[</a:t>
            </a:r>
            <a:r>
              <a:rPr lang="ko-KR" altLang="en-US" sz="2000" dirty="0" smtClean="0">
                <a:solidFill>
                  <a:srgbClr val="FF0000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필수 제출서류</a:t>
            </a:r>
            <a:r>
              <a:rPr lang="en-US" altLang="ko-KR" sz="2000" dirty="0" smtClean="0">
                <a:solidFill>
                  <a:srgbClr val="FF0000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] </a:t>
            </a:r>
            <a:endParaRPr lang="ko-KR" altLang="en-US" sz="2000" dirty="0">
              <a:solidFill>
                <a:srgbClr val="FF0000"/>
              </a:solidFill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0702" y="4523511"/>
            <a:ext cx="74902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본 참가신청서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사업자등록증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법인등기부등본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),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중소기업확인서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유효기간 내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) </a:t>
            </a:r>
          </a:p>
        </p:txBody>
      </p:sp>
      <p:grpSp>
        <p:nvGrpSpPr>
          <p:cNvPr id="10" name="그룹 9"/>
          <p:cNvGrpSpPr/>
          <p:nvPr/>
        </p:nvGrpSpPr>
        <p:grpSpPr>
          <a:xfrm>
            <a:off x="1282391" y="1133789"/>
            <a:ext cx="3482865" cy="584775"/>
            <a:chOff x="2263699" y="687740"/>
            <a:chExt cx="3482865" cy="584775"/>
          </a:xfrm>
        </p:grpSpPr>
        <p:sp>
          <p:nvSpPr>
            <p:cNvPr id="2" name="TextBox 1"/>
            <p:cNvSpPr txBox="1"/>
            <p:nvPr/>
          </p:nvSpPr>
          <p:spPr>
            <a:xfrm>
              <a:off x="2335625" y="687740"/>
              <a:ext cx="3410939" cy="584775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ko-KR" altLang="en-US" sz="3200" dirty="0" smtClean="0">
                  <a:latin typeface="HY동녘B" panose="02030600000101010101" pitchFamily="18" charset="-127"/>
                  <a:ea typeface="HY동녘B" panose="02030600000101010101" pitchFamily="18" charset="-127"/>
                </a:rPr>
                <a:t>참가신청서</a:t>
              </a:r>
              <a:endParaRPr lang="ko-KR" altLang="en-US" sz="3200" dirty="0">
                <a:latin typeface="HY동녘B" panose="02030600000101010101" pitchFamily="18" charset="-127"/>
                <a:ea typeface="HY동녘B" panose="02030600000101010101" pitchFamily="18" charset="-127"/>
              </a:endParaRPr>
            </a:p>
          </p:txBody>
        </p:sp>
        <p:cxnSp>
          <p:nvCxnSpPr>
            <p:cNvPr id="9" name="직선 연결선 8"/>
            <p:cNvCxnSpPr/>
            <p:nvPr/>
          </p:nvCxnSpPr>
          <p:spPr>
            <a:xfrm>
              <a:off x="2263699" y="814038"/>
              <a:ext cx="0" cy="379142"/>
            </a:xfrm>
            <a:prstGeom prst="line">
              <a:avLst/>
            </a:prstGeom>
            <a:ln w="76200">
              <a:solidFill>
                <a:schemeClr val="accent5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5124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444616" y="295699"/>
            <a:ext cx="4027022" cy="369332"/>
            <a:chOff x="327172" y="218114"/>
            <a:chExt cx="4027022" cy="369332"/>
          </a:xfrm>
        </p:grpSpPr>
        <p:sp>
          <p:nvSpPr>
            <p:cNvPr id="4" name="TextBox 3"/>
            <p:cNvSpPr txBox="1"/>
            <p:nvPr/>
          </p:nvSpPr>
          <p:spPr>
            <a:xfrm>
              <a:off x="327172" y="218114"/>
              <a:ext cx="4027022" cy="35394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ko-KR" altLang="en-US" sz="1700" b="1" dirty="0" err="1" smtClean="0">
                  <a:latin typeface="+mj-lt"/>
                </a:rPr>
                <a:t>디큐브시티점</a:t>
              </a:r>
              <a:r>
                <a:rPr lang="ko-KR" altLang="en-US" sz="1700" b="1" dirty="0" smtClean="0">
                  <a:latin typeface="+mj-lt"/>
                </a:rPr>
                <a:t> </a:t>
              </a:r>
              <a:r>
                <a:rPr lang="ko-KR" altLang="en-US" sz="1700" dirty="0" smtClean="0">
                  <a:latin typeface="+mj-lt"/>
                </a:rPr>
                <a:t>참가신청서</a:t>
              </a:r>
              <a:endParaRPr lang="ko-KR" altLang="en-US" sz="1700" dirty="0">
                <a:latin typeface="+mj-lt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327172" y="587446"/>
              <a:ext cx="4027022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직선 연결선 8"/>
          <p:cNvCxnSpPr/>
          <p:nvPr/>
        </p:nvCxnSpPr>
        <p:spPr>
          <a:xfrm>
            <a:off x="5536734" y="796954"/>
            <a:ext cx="0" cy="5553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13572" y="1090569"/>
            <a:ext cx="3246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■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기업명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브랜드명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):  </a:t>
            </a:r>
            <a:endParaRPr lang="ko-KR" alt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13572" y="1711354"/>
            <a:ext cx="3833768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■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상품정보</a:t>
            </a:r>
            <a:endParaRPr lang="en-US" altLang="ko-KR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•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상품명 </a:t>
            </a:r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동일 상품 유형인 경우 몇 종 까지 기재</a:t>
            </a:r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ex. </a:t>
            </a:r>
            <a:r>
              <a:rPr lang="ko-KR" alt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매운 소스 </a:t>
            </a:r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r>
              <a:rPr lang="ko-KR" alt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종</a:t>
            </a:r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en-US" altLang="ko-KR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①</a:t>
            </a:r>
            <a:endParaRPr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②</a:t>
            </a:r>
            <a:endParaRPr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③</a:t>
            </a:r>
            <a:endParaRPr lang="en-US" altLang="ko-KR" sz="105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•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총 판매 상품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SKU:  </a:t>
            </a:r>
            <a:r>
              <a:rPr lang="en-US" altLang="ko-KR" sz="14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SKU</a:t>
            </a:r>
          </a:p>
          <a:p>
            <a:endParaRPr lang="en-US" altLang="ko-KR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ko-KR" altLang="en-US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60779" y="2189527"/>
            <a:ext cx="2810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④</a:t>
            </a:r>
            <a:endParaRPr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⑤</a:t>
            </a:r>
            <a:endParaRPr lang="en-US" altLang="ko-KR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⑥</a:t>
            </a:r>
            <a:endParaRPr lang="en-US" altLang="ko-KR" sz="1100" dirty="0" smtClean="0">
              <a:solidFill>
                <a:srgbClr val="3E53F2"/>
              </a:solidFill>
            </a:endParaRPr>
          </a:p>
          <a:p>
            <a:endParaRPr lang="ko-KR" altLang="en-US" sz="1400" dirty="0"/>
          </a:p>
        </p:txBody>
      </p:sp>
      <p:sp>
        <p:nvSpPr>
          <p:cNvPr id="13" name="직사각형 12"/>
          <p:cNvSpPr/>
          <p:nvPr/>
        </p:nvSpPr>
        <p:spPr>
          <a:xfrm>
            <a:off x="5813572" y="3696513"/>
            <a:ext cx="432033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■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홈페이지 및 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SNS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링크 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필수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•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홈페이지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• SNS: </a:t>
            </a:r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직사각형 14">
            <a:hlinkClick r:id="" action="ppaction://hlinkshowjump?jump=nextslide"/>
          </p:cNvPr>
          <p:cNvSpPr/>
          <p:nvPr/>
        </p:nvSpPr>
        <p:spPr>
          <a:xfrm>
            <a:off x="5898813" y="5183337"/>
            <a:ext cx="334739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400" dirty="0" smtClean="0">
                <a:solidFill>
                  <a:srgbClr val="3E53F2"/>
                </a:solidFill>
              </a:rPr>
              <a:t>건강 관련 셀링포인트를 작성해주세요</a:t>
            </a:r>
            <a:r>
              <a:rPr lang="en-US" altLang="ko-KR" sz="1400" dirty="0" smtClean="0">
                <a:solidFill>
                  <a:srgbClr val="3E53F2"/>
                </a:solidFill>
              </a:rPr>
              <a:t>. </a:t>
            </a:r>
            <a:endParaRPr lang="ko-KR" altLang="en-US" sz="1400" dirty="0">
              <a:solidFill>
                <a:srgbClr val="3E53F2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69783" y="1090569"/>
            <a:ext cx="4790114" cy="25502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87897" y="1979802"/>
            <a:ext cx="4353885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50" dirty="0" smtClean="0">
                <a:solidFill>
                  <a:srgbClr val="3E53F2"/>
                </a:solidFill>
              </a:rPr>
              <a:t>대표 상품 이미지 삽입</a:t>
            </a:r>
            <a:endParaRPr lang="en-US" altLang="ko-KR" sz="1050" dirty="0" smtClean="0">
              <a:solidFill>
                <a:srgbClr val="3E53F2"/>
              </a:solidFill>
            </a:endParaRPr>
          </a:p>
          <a:p>
            <a:pPr algn="ctr"/>
            <a:r>
              <a:rPr lang="en-US" altLang="ko-KR" sz="600" dirty="0" smtClean="0">
                <a:solidFill>
                  <a:srgbClr val="3E53F2"/>
                </a:solidFill>
              </a:rPr>
              <a:t>(</a:t>
            </a:r>
            <a:r>
              <a:rPr lang="ko-KR" altLang="en-US" sz="600" dirty="0" smtClean="0">
                <a:solidFill>
                  <a:srgbClr val="3E53F2"/>
                </a:solidFill>
              </a:rPr>
              <a:t>상품을 가장 잘 표현할 수 있는 대표이미지 </a:t>
            </a:r>
            <a:r>
              <a:rPr lang="en-US" altLang="ko-KR" sz="600" dirty="0" smtClean="0">
                <a:solidFill>
                  <a:srgbClr val="3E53F2"/>
                </a:solidFill>
              </a:rPr>
              <a:t>1~2</a:t>
            </a:r>
            <a:r>
              <a:rPr lang="ko-KR" altLang="en-US" sz="600" dirty="0" smtClean="0">
                <a:solidFill>
                  <a:srgbClr val="3E53F2"/>
                </a:solidFill>
              </a:rPr>
              <a:t>개만 넣어주세요</a:t>
            </a:r>
            <a:r>
              <a:rPr lang="en-US" altLang="ko-KR" sz="600" dirty="0" smtClean="0">
                <a:solidFill>
                  <a:srgbClr val="3E53F2"/>
                </a:solidFill>
              </a:rPr>
              <a:t>.)</a:t>
            </a:r>
            <a:endParaRPr lang="ko-KR" altLang="en-US" sz="1050" dirty="0">
              <a:solidFill>
                <a:srgbClr val="3E53F2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69782" y="3795445"/>
            <a:ext cx="4790114" cy="25502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695507" y="4724322"/>
            <a:ext cx="4353885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50" dirty="0" smtClean="0">
                <a:solidFill>
                  <a:srgbClr val="3E53F2"/>
                </a:solidFill>
              </a:rPr>
              <a:t>과거 백화점 또는 오프라인 팝업 사진</a:t>
            </a:r>
            <a:endParaRPr lang="en-US" altLang="ko-KR" sz="1050" dirty="0" smtClean="0">
              <a:solidFill>
                <a:srgbClr val="3E53F2"/>
              </a:solidFill>
            </a:endParaRPr>
          </a:p>
          <a:p>
            <a:pPr algn="ctr"/>
            <a:r>
              <a:rPr lang="en-US" altLang="ko-KR" sz="600" dirty="0" smtClean="0">
                <a:solidFill>
                  <a:srgbClr val="3E53F2"/>
                </a:solidFill>
              </a:rPr>
              <a:t>(</a:t>
            </a:r>
            <a:r>
              <a:rPr lang="ko-KR" altLang="en-US" sz="600" dirty="0" smtClean="0">
                <a:solidFill>
                  <a:srgbClr val="3E53F2"/>
                </a:solidFill>
              </a:rPr>
              <a:t>팝업 이력이 있는 경우에만 대표 사진 삽입해주세요</a:t>
            </a:r>
            <a:r>
              <a:rPr lang="en-US" altLang="ko-KR" sz="600" dirty="0">
                <a:solidFill>
                  <a:srgbClr val="3E53F2"/>
                </a:solidFill>
              </a:rPr>
              <a:t>.</a:t>
            </a:r>
            <a:r>
              <a:rPr lang="en-US" altLang="ko-KR" sz="600" dirty="0" smtClean="0">
                <a:solidFill>
                  <a:srgbClr val="3E53F2"/>
                </a:solidFill>
              </a:rPr>
              <a:t> </a:t>
            </a:r>
            <a:r>
              <a:rPr lang="ko-KR" altLang="en-US" sz="600" dirty="0" smtClean="0">
                <a:solidFill>
                  <a:srgbClr val="3E53F2"/>
                </a:solidFill>
              </a:rPr>
              <a:t>없는 경우 공란</a:t>
            </a:r>
            <a:r>
              <a:rPr lang="en-US" altLang="ko-KR" sz="600" dirty="0" smtClean="0">
                <a:solidFill>
                  <a:srgbClr val="3E53F2"/>
                </a:solidFill>
              </a:rPr>
              <a:t>)</a:t>
            </a:r>
            <a:endParaRPr lang="ko-KR" altLang="en-US" sz="1050" dirty="0">
              <a:solidFill>
                <a:srgbClr val="3E53F2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813572" y="4837097"/>
            <a:ext cx="3436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■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브랜드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소개말</a:t>
            </a:r>
            <a:endParaRPr lang="en-US" altLang="ko-KR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9782" y="706131"/>
            <a:ext cx="435388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i="1" dirty="0" smtClean="0">
                <a:solidFill>
                  <a:srgbClr val="3E53F2"/>
                </a:solidFill>
              </a:rPr>
              <a:t>파란 글씨를 지우고 작성해주세요</a:t>
            </a:r>
            <a:r>
              <a:rPr lang="en-US" altLang="ko-KR" sz="1050" i="1" dirty="0" smtClean="0">
                <a:solidFill>
                  <a:srgbClr val="3E53F2"/>
                </a:solidFill>
              </a:rPr>
              <a:t>. (</a:t>
            </a:r>
            <a:r>
              <a:rPr lang="ko-KR" altLang="en-US" sz="1050" i="1" dirty="0" smtClean="0">
                <a:solidFill>
                  <a:srgbClr val="3E53F2"/>
                </a:solidFill>
              </a:rPr>
              <a:t>이외 양식 및 서식 유지</a:t>
            </a:r>
            <a:r>
              <a:rPr lang="en-US" altLang="ko-KR" sz="1050" i="1" dirty="0" smtClean="0">
                <a:solidFill>
                  <a:srgbClr val="3E53F2"/>
                </a:solidFill>
              </a:rPr>
              <a:t>)</a:t>
            </a:r>
            <a:endParaRPr lang="ko-KR" altLang="en-US" sz="1050" i="1" dirty="0">
              <a:solidFill>
                <a:srgbClr val="3E53F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84586" y="323781"/>
            <a:ext cx="1530464" cy="306467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latin typeface="+mj-lt"/>
              </a:rPr>
              <a:t>Healthy &amp; Life</a:t>
            </a:r>
            <a:endParaRPr lang="ko-KR" altLang="en-US" sz="1200" b="1" dirty="0">
              <a:latin typeface="+mj-lt"/>
            </a:endParaRPr>
          </a:p>
        </p:txBody>
      </p:sp>
      <p:pic>
        <p:nvPicPr>
          <p:cNvPr id="26" name="그림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828" y="274098"/>
            <a:ext cx="1494263" cy="202916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31" t="35310" r="16405" b="36985"/>
          <a:stretch/>
        </p:blipFill>
        <p:spPr>
          <a:xfrm>
            <a:off x="469782" y="303655"/>
            <a:ext cx="1371106" cy="31909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549402" y="6398965"/>
            <a:ext cx="6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1P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0887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444616" y="295699"/>
            <a:ext cx="5423524" cy="369332"/>
            <a:chOff x="327172" y="218114"/>
            <a:chExt cx="4027022" cy="369332"/>
          </a:xfrm>
        </p:grpSpPr>
        <p:sp>
          <p:nvSpPr>
            <p:cNvPr id="4" name="TextBox 3"/>
            <p:cNvSpPr txBox="1"/>
            <p:nvPr/>
          </p:nvSpPr>
          <p:spPr>
            <a:xfrm>
              <a:off x="327172" y="218114"/>
              <a:ext cx="4027022" cy="35394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ko-KR" altLang="en-US" sz="1700" b="1" dirty="0" err="1" smtClean="0">
                  <a:latin typeface="+mj-lt"/>
                </a:rPr>
                <a:t>디큐브시티점</a:t>
              </a:r>
              <a:r>
                <a:rPr lang="ko-KR" altLang="en-US" sz="1700" b="1" dirty="0" smtClean="0">
                  <a:latin typeface="+mj-lt"/>
                </a:rPr>
                <a:t> </a:t>
              </a:r>
              <a:r>
                <a:rPr lang="ko-KR" altLang="en-US" sz="1700" dirty="0" smtClean="0">
                  <a:latin typeface="+mj-lt"/>
                </a:rPr>
                <a:t>참가 </a:t>
              </a:r>
              <a:r>
                <a:rPr lang="ko-KR" altLang="en-US" sz="1700" dirty="0" err="1" smtClean="0">
                  <a:latin typeface="+mj-lt"/>
                </a:rPr>
                <a:t>우대사항</a:t>
              </a:r>
              <a:r>
                <a:rPr lang="ko-KR" altLang="en-US" sz="1700" dirty="0" smtClean="0">
                  <a:latin typeface="+mj-lt"/>
                </a:rPr>
                <a:t> 체크리스트</a:t>
              </a:r>
              <a:endParaRPr lang="ko-KR" altLang="en-US" sz="1700" dirty="0">
                <a:latin typeface="+mj-lt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327172" y="587446"/>
              <a:ext cx="4027022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595055" y="688926"/>
            <a:ext cx="435388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i="1" dirty="0" smtClean="0">
                <a:solidFill>
                  <a:srgbClr val="3E53F2"/>
                </a:solidFill>
              </a:rPr>
              <a:t>해당 사항에 모두 체크해주세요</a:t>
            </a:r>
            <a:r>
              <a:rPr lang="en-US" altLang="ko-KR" sz="1050" i="1" dirty="0" smtClean="0">
                <a:solidFill>
                  <a:srgbClr val="3E53F2"/>
                </a:solidFill>
              </a:rPr>
              <a:t>.</a:t>
            </a:r>
            <a:endParaRPr lang="ko-KR" altLang="en-US" sz="1050" i="1" dirty="0">
              <a:solidFill>
                <a:srgbClr val="3E53F2"/>
              </a:solidFill>
            </a:endParaRPr>
          </a:p>
        </p:txBody>
      </p:sp>
      <p:pic>
        <p:nvPicPr>
          <p:cNvPr id="26" name="그림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828" y="274098"/>
            <a:ext cx="1494263" cy="202916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31" t="35310" r="16405" b="36985"/>
          <a:stretch/>
        </p:blipFill>
        <p:spPr>
          <a:xfrm>
            <a:off x="469782" y="303655"/>
            <a:ext cx="1371106" cy="319094"/>
          </a:xfrm>
          <a:prstGeom prst="rect">
            <a:avLst/>
          </a:prstGeom>
        </p:spPr>
      </p:pic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075250"/>
              </p:ext>
            </p:extLst>
          </p:nvPr>
        </p:nvGraphicFramePr>
        <p:xfrm>
          <a:off x="593817" y="1278383"/>
          <a:ext cx="4768295" cy="54356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193772">
                  <a:extLst>
                    <a:ext uri="{9D8B030D-6E8A-4147-A177-3AD203B41FA5}">
                      <a16:colId xmlns:a16="http://schemas.microsoft.com/office/drawing/2014/main" val="1642267240"/>
                    </a:ext>
                  </a:extLst>
                </a:gridCol>
                <a:gridCol w="1731145">
                  <a:extLst>
                    <a:ext uri="{9D8B030D-6E8A-4147-A177-3AD203B41FA5}">
                      <a16:colId xmlns:a16="http://schemas.microsoft.com/office/drawing/2014/main" val="2071768332"/>
                    </a:ext>
                  </a:extLst>
                </a:gridCol>
                <a:gridCol w="843378">
                  <a:extLst>
                    <a:ext uri="{9D8B030D-6E8A-4147-A177-3AD203B41FA5}">
                      <a16:colId xmlns:a16="http://schemas.microsoft.com/office/drawing/2014/main" val="2323600267"/>
                    </a:ext>
                  </a:extLst>
                </a:gridCol>
              </a:tblGrid>
              <a:tr h="183849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ko-KR" altLang="en-US" sz="1000" b="1" dirty="0" smtClean="0">
                          <a:latin typeface="+mj-lt"/>
                        </a:rPr>
                        <a:t>항목</a:t>
                      </a:r>
                      <a:endParaRPr lang="ko-KR" altLang="en-US" sz="1000" b="1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+mj-lt"/>
                        </a:rPr>
                        <a:t>주관기관</a:t>
                      </a:r>
                      <a:endParaRPr lang="ko-KR" altLang="en-US" sz="1000" b="1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+mj-lt"/>
                        </a:rPr>
                        <a:t>체크</a:t>
                      </a:r>
                      <a:r>
                        <a:rPr lang="en-US" altLang="ko-KR" sz="1000" b="1" dirty="0" smtClean="0">
                          <a:latin typeface="+mj-lt"/>
                        </a:rPr>
                        <a:t>(v)</a:t>
                      </a:r>
                      <a:endParaRPr lang="ko-KR" altLang="en-US" sz="1000" b="1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2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 </a:t>
                      </a: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유망중소기업</a:t>
                      </a: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ko-KR" altLang="en-US" sz="1000" kern="0" spc="-5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하이서울인증기업</a:t>
                      </a: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)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서울경제진흥원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661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</a:t>
                      </a:r>
                      <a:r>
                        <a:rPr lang="en-US" altLang="ko-KR" sz="1000" kern="0" spc="-5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ko-KR" altLang="en-US" sz="1000" kern="0" spc="-5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창업기업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중소벤처기업부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649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장애인 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중소벤처기업부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72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여성기업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중소벤처기업부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044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중증장애인생산품 생산시설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보건복지부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402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사회적 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고용노동부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36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예비 사회적 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지방자치단체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221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사회적협동조합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정부부처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505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 </a:t>
                      </a:r>
                      <a:r>
                        <a:rPr lang="ko-KR" altLang="en-US" sz="1000" kern="0" spc="-5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자활기업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지방자치단체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838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가족친화 우수기업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여성가족부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69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</a:rPr>
                        <a:t>11.</a:t>
                      </a:r>
                      <a:r>
                        <a:rPr lang="en-US" altLang="ko-KR" sz="1000" kern="0" spc="-5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</a:rPr>
                        <a:t> </a:t>
                      </a: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하도급거래 </a:t>
                      </a:r>
                      <a:r>
                        <a:rPr lang="ko-KR" altLang="en-US" sz="1000" kern="0" spc="-5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모범기업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공정거래위원회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258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노사문화 우수기업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고용노동부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211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13,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남녀고용평등 우수기업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고용노동부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72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모범납세자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국세청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7684777"/>
                  </a:ext>
                </a:extLst>
              </a:tr>
            </a:tbl>
          </a:graphicData>
        </a:graphic>
      </p:graphicFrame>
      <p:graphicFrame>
        <p:nvGraphicFramePr>
          <p:cNvPr id="21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154577"/>
              </p:ext>
            </p:extLst>
          </p:nvPr>
        </p:nvGraphicFramePr>
        <p:xfrm>
          <a:off x="6009194" y="1278383"/>
          <a:ext cx="4768295" cy="209804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504491">
                  <a:extLst>
                    <a:ext uri="{9D8B030D-6E8A-4147-A177-3AD203B41FA5}">
                      <a16:colId xmlns:a16="http://schemas.microsoft.com/office/drawing/2014/main" val="1642267240"/>
                    </a:ext>
                  </a:extLst>
                </a:gridCol>
                <a:gridCol w="1420426">
                  <a:extLst>
                    <a:ext uri="{9D8B030D-6E8A-4147-A177-3AD203B41FA5}">
                      <a16:colId xmlns:a16="http://schemas.microsoft.com/office/drawing/2014/main" val="2071768332"/>
                    </a:ext>
                  </a:extLst>
                </a:gridCol>
                <a:gridCol w="843378">
                  <a:extLst>
                    <a:ext uri="{9D8B030D-6E8A-4147-A177-3AD203B41FA5}">
                      <a16:colId xmlns:a16="http://schemas.microsoft.com/office/drawing/2014/main" val="2323600267"/>
                    </a:ext>
                  </a:extLst>
                </a:gridCol>
              </a:tblGrid>
              <a:tr h="183849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ko-KR" altLang="en-US" sz="1000" b="1" dirty="0" smtClean="0">
                          <a:latin typeface="+mn-lt"/>
                        </a:rPr>
                        <a:t>항목</a:t>
                      </a:r>
                      <a:endParaRPr lang="ko-KR" altLang="en-US" sz="1000" b="1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+mn-lt"/>
                        </a:rPr>
                        <a:t>주관기관</a:t>
                      </a:r>
                      <a:endParaRPr lang="ko-KR" altLang="en-US" sz="1000" b="1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+mn-lt"/>
                        </a:rPr>
                        <a:t>체크</a:t>
                      </a:r>
                      <a:r>
                        <a:rPr lang="en-US" altLang="ko-KR" sz="1000" b="1" dirty="0" smtClean="0">
                          <a:latin typeface="+mn-lt"/>
                        </a:rPr>
                        <a:t>(v)</a:t>
                      </a:r>
                      <a:endParaRPr lang="ko-KR" altLang="en-US" sz="1000" b="1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2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 SBA</a:t>
                      </a:r>
                      <a:r>
                        <a:rPr lang="en-US" altLang="ko-KR" sz="1000" kern="0" spc="-5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000" kern="0" spc="-5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직접투자기업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미래혁신단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638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 </a:t>
                      </a: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테스트베드서울 </a:t>
                      </a:r>
                      <a:r>
                        <a:rPr lang="ko-KR" altLang="en-US" sz="1000" kern="0" spc="-5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실증지원</a:t>
                      </a: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사업 </a:t>
                      </a:r>
                      <a:r>
                        <a:rPr lang="ko-KR" altLang="en-US" sz="1000" kern="0" spc="-5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지원기업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혁신성장본부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221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 </a:t>
                      </a:r>
                      <a:r>
                        <a:rPr lang="ko-KR" altLang="en-US" sz="1000" kern="0" spc="-5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서울혁신챌린지</a:t>
                      </a: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000" kern="0" spc="-5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지원기업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혁신성장본부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505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 G</a:t>
                      </a: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밸리 </a:t>
                      </a: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Scale-Up</a:t>
                      </a:r>
                      <a:r>
                        <a:rPr lang="en-US" altLang="ko-KR" sz="1000" kern="0" spc="-5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000" kern="0" spc="-5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지원기업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산업거점본부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838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 </a:t>
                      </a: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수출 유망기업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마케팅본부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69438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3817" y="960047"/>
            <a:ext cx="16344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[</a:t>
            </a:r>
            <a:r>
              <a:rPr lang="ko-KR" altLang="en-US" sz="1200" b="1" dirty="0" smtClean="0"/>
              <a:t>일반 항목</a:t>
            </a:r>
            <a:r>
              <a:rPr lang="en-US" altLang="ko-KR" sz="1200" b="1" dirty="0" smtClean="0"/>
              <a:t>]</a:t>
            </a:r>
            <a:endParaRPr lang="ko-KR" altLang="en-US" sz="1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009194" y="943550"/>
            <a:ext cx="16344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[SBA </a:t>
            </a:r>
            <a:r>
              <a:rPr lang="ko-KR" altLang="en-US" sz="1200" b="1" dirty="0" err="1" smtClean="0"/>
              <a:t>사업연계</a:t>
            </a:r>
            <a:r>
              <a:rPr lang="ko-KR" altLang="en-US" sz="1200" b="1" dirty="0" smtClean="0"/>
              <a:t> </a:t>
            </a:r>
            <a:r>
              <a:rPr lang="ko-KR" altLang="en-US" sz="1200" b="1" dirty="0" smtClean="0"/>
              <a:t>항목</a:t>
            </a:r>
            <a:r>
              <a:rPr lang="en-US" altLang="ko-KR" sz="1200" b="1" dirty="0" smtClean="0"/>
              <a:t>]</a:t>
            </a:r>
            <a:endParaRPr lang="ko-KR" altLang="en-US" sz="1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868140" y="3565207"/>
            <a:ext cx="547851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b="1" dirty="0" smtClean="0"/>
              <a:t>★ 체크한 </a:t>
            </a:r>
            <a:r>
              <a:rPr lang="en-US" altLang="ko-KR" sz="1050" b="1" dirty="0" smtClean="0"/>
              <a:t>[</a:t>
            </a:r>
            <a:r>
              <a:rPr lang="ko-KR" altLang="en-US" sz="1050" b="1" dirty="0" err="1" smtClean="0"/>
              <a:t>일반항목</a:t>
            </a:r>
            <a:r>
              <a:rPr lang="en-US" altLang="ko-KR" sz="1050" b="1" dirty="0" smtClean="0"/>
              <a:t>]</a:t>
            </a:r>
            <a:r>
              <a:rPr lang="ko-KR" altLang="en-US" sz="1050" b="1" dirty="0" smtClean="0"/>
              <a:t>에 대해서는 증빙자료를 </a:t>
            </a:r>
            <a:r>
              <a:rPr lang="ko-KR" altLang="en-US" sz="1050" b="1" dirty="0" smtClean="0">
                <a:solidFill>
                  <a:schemeClr val="accent1"/>
                </a:solidFill>
              </a:rPr>
              <a:t>별도부가자료 </a:t>
            </a:r>
            <a:r>
              <a:rPr lang="ko-KR" altLang="en-US" sz="1050" b="1" dirty="0" err="1" smtClean="0">
                <a:solidFill>
                  <a:schemeClr val="accent1"/>
                </a:solidFill>
              </a:rPr>
              <a:t>제출사항</a:t>
            </a:r>
            <a:r>
              <a:rPr lang="ko-KR" altLang="en-US" sz="1050" b="1" dirty="0" err="1" smtClean="0"/>
              <a:t>에</a:t>
            </a:r>
            <a:r>
              <a:rPr lang="ko-KR" altLang="en-US" sz="1050" b="1" dirty="0" smtClean="0"/>
              <a:t> 첨부해주세요</a:t>
            </a:r>
            <a:r>
              <a:rPr lang="en-US" altLang="ko-KR" sz="1050" b="1" dirty="0" smtClean="0"/>
              <a:t>.</a:t>
            </a:r>
          </a:p>
          <a:p>
            <a:r>
              <a:rPr lang="en-US" altLang="ko-KR" sz="1050" b="1" dirty="0"/>
              <a:t> </a:t>
            </a:r>
            <a:r>
              <a:rPr lang="en-US" altLang="ko-KR" sz="1050" b="1" dirty="0" smtClean="0"/>
              <a:t>   [</a:t>
            </a:r>
            <a:r>
              <a:rPr lang="ko-KR" altLang="en-US" sz="1050" b="1" dirty="0" err="1" smtClean="0"/>
              <a:t>사업연계</a:t>
            </a:r>
            <a:r>
              <a:rPr lang="ko-KR" altLang="en-US" sz="1050" b="1" dirty="0" smtClean="0"/>
              <a:t> 항목</a:t>
            </a:r>
            <a:r>
              <a:rPr lang="en-US" altLang="ko-KR" sz="1050" b="1" dirty="0" smtClean="0"/>
              <a:t>]</a:t>
            </a:r>
            <a:r>
              <a:rPr lang="ko-KR" altLang="en-US" sz="1050" b="1" dirty="0" smtClean="0"/>
              <a:t>은 </a:t>
            </a:r>
            <a:r>
              <a:rPr lang="en-US" altLang="ko-KR" sz="1050" b="1" dirty="0" smtClean="0"/>
              <a:t>SBA </a:t>
            </a:r>
            <a:r>
              <a:rPr lang="ko-KR" altLang="en-US" sz="1050" b="1" dirty="0" smtClean="0"/>
              <a:t>내부 확인 예정</a:t>
            </a:r>
            <a:r>
              <a:rPr lang="en-US" altLang="ko-KR" sz="1050" b="1" dirty="0" smtClean="0"/>
              <a:t>.</a:t>
            </a:r>
            <a:r>
              <a:rPr lang="ko-KR" altLang="en-US" sz="1050" b="1" dirty="0" smtClean="0"/>
              <a:t> </a:t>
            </a:r>
            <a:endParaRPr lang="ko-KR" altLang="en-US" sz="105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1549402" y="6398965"/>
            <a:ext cx="6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P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0672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355</Words>
  <Application>Microsoft Office PowerPoint</Application>
  <PresentationFormat>와이드스크린</PresentationFormat>
  <Paragraphs>86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0" baseType="lpstr">
      <vt:lpstr>HY견고딕</vt:lpstr>
      <vt:lpstr>HY동녘B</vt:lpstr>
      <vt:lpstr>HY헤드라인M</vt:lpstr>
      <vt:lpstr>KoPub돋움체 Light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안하경</dc:creator>
  <cp:lastModifiedBy>안하경</cp:lastModifiedBy>
  <cp:revision>11</cp:revision>
  <dcterms:created xsi:type="dcterms:W3CDTF">2023-03-06T04:46:12Z</dcterms:created>
  <dcterms:modified xsi:type="dcterms:W3CDTF">2023-07-19T06:26:58Z</dcterms:modified>
</cp:coreProperties>
</file>